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10" r:id="rId1"/>
  </p:sldMasterIdLst>
  <p:notesMasterIdLst>
    <p:notesMasterId r:id="rId21"/>
  </p:notesMasterIdLst>
  <p:sldIdLst>
    <p:sldId id="257" r:id="rId2"/>
    <p:sldId id="259" r:id="rId3"/>
    <p:sldId id="260" r:id="rId4"/>
    <p:sldId id="277" r:id="rId5"/>
    <p:sldId id="278" r:id="rId6"/>
    <p:sldId id="279" r:id="rId7"/>
    <p:sldId id="280" r:id="rId8"/>
    <p:sldId id="269" r:id="rId9"/>
    <p:sldId id="256" r:id="rId10"/>
    <p:sldId id="281" r:id="rId11"/>
    <p:sldId id="272" r:id="rId12"/>
    <p:sldId id="273" r:id="rId13"/>
    <p:sldId id="274" r:id="rId14"/>
    <p:sldId id="275" r:id="rId15"/>
    <p:sldId id="276" r:id="rId16"/>
    <p:sldId id="267" r:id="rId17"/>
    <p:sldId id="265" r:id="rId18"/>
    <p:sldId id="270" r:id="rId19"/>
    <p:sldId id="282"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0AC"/>
    <a:srgbClr val="EAB200"/>
    <a:srgbClr val="D5E40C"/>
    <a:srgbClr val="17D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Συνοπτικό ισοζύγιο εσόδων – εξόδων 2020</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B877-476E-AF0E-E9CF0CD60C9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B877-476E-AF0E-E9CF0CD60C96}"/>
              </c:ext>
            </c:extLst>
          </c:dPt>
          <c:dLbls>
            <c:dLbl>
              <c:idx val="0"/>
              <c:layout>
                <c:manualLayout>
                  <c:x val="2.7977192423057101E-2"/>
                  <c:y val="-7.47125392774150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877-476E-AF0E-E9CF0CD60C96}"/>
                </c:ext>
              </c:extLst>
            </c:dLbl>
            <c:dLbl>
              <c:idx val="1"/>
              <c:layout>
                <c:manualLayout>
                  <c:x val="-2.6274108960265184E-2"/>
                  <c:y val="-0.1462061590428763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877-476E-AF0E-E9CF0CD60C96}"/>
                </c:ext>
              </c:extLst>
            </c:dLbl>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Narrow" panose="020B0606020202030204" pitchFamily="34" charset="0"/>
                    <a:ea typeface="+mn-ea"/>
                    <a:cs typeface="+mn-cs"/>
                  </a:defRPr>
                </a:pPr>
                <a:endParaRPr lang="el-GR"/>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Έσοδα</c:v>
                </c:pt>
                <c:pt idx="1">
                  <c:v>Έξοδα</c:v>
                </c:pt>
              </c:strCache>
            </c:strRef>
          </c:cat>
          <c:val>
            <c:numRef>
              <c:f>Sheet1!$B$2:$B$3</c:f>
              <c:numCache>
                <c:formatCode>_("€"* #,##0.00_);_("€"* \(#,##0.00\);_("€"* "-"??_);_(@_)</c:formatCode>
                <c:ptCount val="2"/>
                <c:pt idx="0">
                  <c:v>5804743.8899999997</c:v>
                </c:pt>
                <c:pt idx="1">
                  <c:v>6541960.9400000004</c:v>
                </c:pt>
              </c:numCache>
            </c:numRef>
          </c:val>
          <c:extLst>
            <c:ext xmlns:c16="http://schemas.microsoft.com/office/drawing/2014/chart" uri="{C3380CC4-5D6E-409C-BE32-E72D297353CC}">
              <c16:uniqueId val="{00000000-B877-476E-AF0E-E9CF0CD60C9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Arial Narrow" panose="020B0606020202030204" pitchFamily="34" charset="0"/>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Arial Narrow" panose="020B0606020202030204" pitchFamily="34" charset="0"/>
        </a:defRPr>
      </a:pPr>
      <a:endParaRPr lang="el-GR"/>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ΑΜ</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BA40-4D45-8BC8-5E11BC460A86}"/>
              </c:ext>
            </c:extLst>
          </c:dPt>
          <c:dPt>
            <c:idx val="2"/>
            <c:invertIfNegative val="0"/>
            <c:bubble3D val="0"/>
            <c:extLst>
              <c:ext xmlns:c16="http://schemas.microsoft.com/office/drawing/2014/chart" uri="{C3380CC4-5D6E-409C-BE32-E72D297353CC}">
                <c16:uniqueId val="{00000003-BA40-4D45-8BC8-5E11BC460A86}"/>
              </c:ext>
            </c:extLst>
          </c:dPt>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40-4D45-8BC8-5E11BC460A86}"/>
                </c:ext>
              </c:extLst>
            </c:dLbl>
            <c:dLbl>
              <c:idx val="1"/>
              <c:layout>
                <c:manualLayout>
                  <c:x val="-1.1304908698174783E-2"/>
                  <c:y val="-0.103733643882474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40-4D45-8BC8-5E11BC460A86}"/>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40-4D45-8BC8-5E11BC460A86}"/>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3.0499999999999999E-2</c:v>
                </c:pt>
                <c:pt idx="1">
                  <c:v>0.70166849627719396</c:v>
                </c:pt>
                <c:pt idx="2">
                  <c:v>0.26779999999999998</c:v>
                </c:pt>
              </c:numCache>
            </c:numRef>
          </c:val>
          <c:extLst>
            <c:ext xmlns:c16="http://schemas.microsoft.com/office/drawing/2014/chart" uri="{C3380CC4-5D6E-409C-BE32-E72D297353CC}">
              <c16:uniqueId val="{00000005-BA40-4D45-8BC8-5E11BC460A86}"/>
            </c:ext>
          </c:extLst>
        </c:ser>
        <c:dLbls>
          <c:showLegendKey val="0"/>
          <c:showVal val="0"/>
          <c:showCatName val="0"/>
          <c:showSerName val="0"/>
          <c:showPercent val="0"/>
          <c:showBubbleSize val="0"/>
        </c:dLbls>
        <c:gapWidth val="247"/>
        <c:axId val="111613952"/>
        <c:axId val="111497728"/>
      </c:barChart>
      <c:valAx>
        <c:axId val="111497728"/>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1613952"/>
        <c:crosses val="autoZero"/>
        <c:crossBetween val="between"/>
      </c:valAx>
      <c:catAx>
        <c:axId val="11161395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1497728"/>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ΧΜ</c:v>
                </c:pt>
              </c:strCache>
            </c:strRef>
          </c:tx>
          <c:spPr>
            <a:solidFill>
              <a:schemeClr val="accent1"/>
            </a:solidFill>
            <a:ln>
              <a:noFill/>
            </a:ln>
            <a:effectLst/>
          </c:spPr>
          <c:invertIfNegative val="0"/>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3-40CF-93D8-02F7CB69668F}"/>
                </c:ext>
              </c:extLst>
            </c:dLbl>
            <c:dLbl>
              <c:idx val="1"/>
              <c:layout>
                <c:manualLayout>
                  <c:x val="1.9318041619510954E-3"/>
                  <c:y val="3.14344375401433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3-40CF-93D8-02F7CB69668F}"/>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3-40CF-93D8-02F7CB69668F}"/>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1.7503391012656098E-2</c:v>
                </c:pt>
                <c:pt idx="1">
                  <c:v>0.47083779863347663</c:v>
                </c:pt>
                <c:pt idx="2">
                  <c:v>0.51165881035386718</c:v>
                </c:pt>
              </c:numCache>
            </c:numRef>
          </c:val>
          <c:extLst>
            <c:ext xmlns:c16="http://schemas.microsoft.com/office/drawing/2014/chart" uri="{C3380CC4-5D6E-409C-BE32-E72D297353CC}">
              <c16:uniqueId val="{00000000-A1F3-40CF-93D8-02F7CB69668F}"/>
            </c:ext>
          </c:extLst>
        </c:ser>
        <c:dLbls>
          <c:showLegendKey val="0"/>
          <c:showVal val="0"/>
          <c:showCatName val="0"/>
          <c:showSerName val="0"/>
          <c:showPercent val="0"/>
          <c:showBubbleSize val="0"/>
        </c:dLbls>
        <c:gapWidth val="247"/>
        <c:axId val="113800704"/>
        <c:axId val="111494272"/>
      </c:barChart>
      <c:valAx>
        <c:axId val="111494272"/>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3800704"/>
        <c:crosses val="autoZero"/>
        <c:crossBetween val="between"/>
      </c:valAx>
      <c:catAx>
        <c:axId val="11380070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1494272"/>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ΑΤΜ</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BA40-4D45-8BC8-5E11BC460A86}"/>
              </c:ext>
            </c:extLst>
          </c:dPt>
          <c:dPt>
            <c:idx val="2"/>
            <c:invertIfNegative val="0"/>
            <c:bubble3D val="0"/>
            <c:extLst>
              <c:ext xmlns:c16="http://schemas.microsoft.com/office/drawing/2014/chart" uri="{C3380CC4-5D6E-409C-BE32-E72D297353CC}">
                <c16:uniqueId val="{00000003-BA40-4D45-8BC8-5E11BC460A86}"/>
              </c:ext>
            </c:extLst>
          </c:dPt>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40-4D45-8BC8-5E11BC460A86}"/>
                </c:ext>
              </c:extLst>
            </c:dLbl>
            <c:dLbl>
              <c:idx val="1"/>
              <c:layout>
                <c:manualLayout>
                  <c:x val="1.9318041619510954E-3"/>
                  <c:y val="3.14344375401433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40-4D45-8BC8-5E11BC460A86}"/>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40-4D45-8BC8-5E11BC460A86}"/>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9.7107204398112532E-2</c:v>
                </c:pt>
                <c:pt idx="1">
                  <c:v>0.76270975529905249</c:v>
                </c:pt>
                <c:pt idx="2">
                  <c:v>0.14018304030283493</c:v>
                </c:pt>
              </c:numCache>
            </c:numRef>
          </c:val>
          <c:extLst>
            <c:ext xmlns:c16="http://schemas.microsoft.com/office/drawing/2014/chart" uri="{C3380CC4-5D6E-409C-BE32-E72D297353CC}">
              <c16:uniqueId val="{00000005-BA40-4D45-8BC8-5E11BC460A86}"/>
            </c:ext>
          </c:extLst>
        </c:ser>
        <c:dLbls>
          <c:showLegendKey val="0"/>
          <c:showVal val="0"/>
          <c:showCatName val="0"/>
          <c:showSerName val="0"/>
          <c:showPercent val="0"/>
          <c:showBubbleSize val="0"/>
        </c:dLbls>
        <c:gapWidth val="247"/>
        <c:axId val="113802752"/>
        <c:axId val="114303552"/>
      </c:barChart>
      <c:valAx>
        <c:axId val="114303552"/>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3802752"/>
        <c:crosses val="autoZero"/>
        <c:crossBetween val="between"/>
      </c:valAx>
      <c:catAx>
        <c:axId val="113802752"/>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4303552"/>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ΜΜΜ</c:v>
                </c:pt>
              </c:strCache>
            </c:strRef>
          </c:tx>
          <c:spPr>
            <a:solidFill>
              <a:schemeClr val="accent1"/>
            </a:solidFill>
            <a:ln>
              <a:noFill/>
            </a:ln>
            <a:effectLst/>
          </c:spPr>
          <c:invertIfNegative val="0"/>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3-40CF-93D8-02F7CB69668F}"/>
                </c:ext>
              </c:extLst>
            </c:dLbl>
            <c:dLbl>
              <c:idx val="1"/>
              <c:layout>
                <c:manualLayout>
                  <c:x val="-2.4870799135984521E-2"/>
                  <c:y val="-0.1005902001284604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3-40CF-93D8-02F7CB69668F}"/>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3-40CF-93D8-02F7CB69668F}"/>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3.7065784840551751E-2</c:v>
                </c:pt>
                <c:pt idx="1">
                  <c:v>0.75558274279261139</c:v>
                </c:pt>
                <c:pt idx="2">
                  <c:v>0.20735147236683682</c:v>
                </c:pt>
              </c:numCache>
            </c:numRef>
          </c:val>
          <c:extLst>
            <c:ext xmlns:c16="http://schemas.microsoft.com/office/drawing/2014/chart" uri="{C3380CC4-5D6E-409C-BE32-E72D297353CC}">
              <c16:uniqueId val="{00000000-A1F3-40CF-93D8-02F7CB69668F}"/>
            </c:ext>
          </c:extLst>
        </c:ser>
        <c:dLbls>
          <c:showLegendKey val="0"/>
          <c:showVal val="0"/>
          <c:showCatName val="0"/>
          <c:showSerName val="0"/>
          <c:showPercent val="0"/>
          <c:showBubbleSize val="0"/>
        </c:dLbls>
        <c:gapWidth val="247"/>
        <c:axId val="114247168"/>
        <c:axId val="114305856"/>
      </c:barChart>
      <c:valAx>
        <c:axId val="114305856"/>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4247168"/>
        <c:crosses val="autoZero"/>
        <c:crossBetween val="between"/>
      </c:valAx>
      <c:catAx>
        <c:axId val="11424716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4305856"/>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ΝΜΜ</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BA40-4D45-8BC8-5E11BC460A86}"/>
              </c:ext>
            </c:extLst>
          </c:dPt>
          <c:dPt>
            <c:idx val="2"/>
            <c:invertIfNegative val="0"/>
            <c:bubble3D val="0"/>
            <c:extLst>
              <c:ext xmlns:c16="http://schemas.microsoft.com/office/drawing/2014/chart" uri="{C3380CC4-5D6E-409C-BE32-E72D297353CC}">
                <c16:uniqueId val="{00000003-BA40-4D45-8BC8-5E11BC460A86}"/>
              </c:ext>
            </c:extLst>
          </c:dPt>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40-4D45-8BC8-5E11BC460A86}"/>
                </c:ext>
              </c:extLst>
            </c:dLbl>
            <c:dLbl>
              <c:idx val="1"/>
              <c:layout>
                <c:manualLayout>
                  <c:x val="-1.1304908698174783E-2"/>
                  <c:y val="-9.430331262043163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40-4D45-8BC8-5E11BC460A86}"/>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40-4D45-8BC8-5E11BC460A86}"/>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2.7804659472027791E-2</c:v>
                </c:pt>
                <c:pt idx="1">
                  <c:v>0.70703954094269394</c:v>
                </c:pt>
                <c:pt idx="2">
                  <c:v>0.26515579958527824</c:v>
                </c:pt>
              </c:numCache>
            </c:numRef>
          </c:val>
          <c:extLst>
            <c:ext xmlns:c16="http://schemas.microsoft.com/office/drawing/2014/chart" uri="{C3380CC4-5D6E-409C-BE32-E72D297353CC}">
              <c16:uniqueId val="{00000005-BA40-4D45-8BC8-5E11BC460A86}"/>
            </c:ext>
          </c:extLst>
        </c:ser>
        <c:dLbls>
          <c:showLegendKey val="0"/>
          <c:showVal val="0"/>
          <c:showCatName val="0"/>
          <c:showSerName val="0"/>
          <c:showPercent val="0"/>
          <c:showBubbleSize val="0"/>
        </c:dLbls>
        <c:gapWidth val="247"/>
        <c:axId val="114124288"/>
        <c:axId val="114307584"/>
      </c:barChart>
      <c:valAx>
        <c:axId val="114307584"/>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4124288"/>
        <c:crosses val="autoZero"/>
        <c:crossBetween val="between"/>
      </c:valAx>
      <c:catAx>
        <c:axId val="11412428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4307584"/>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ΕΜΦΕ</c:v>
                </c:pt>
              </c:strCache>
            </c:strRef>
          </c:tx>
          <c:spPr>
            <a:solidFill>
              <a:schemeClr val="accent1"/>
            </a:solidFill>
            <a:ln>
              <a:noFill/>
            </a:ln>
            <a:effectLst/>
          </c:spPr>
          <c:invertIfNegative val="0"/>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3-40CF-93D8-02F7CB69668F}"/>
                </c:ext>
              </c:extLst>
            </c:dLbl>
            <c:dLbl>
              <c:idx val="1"/>
              <c:layout>
                <c:manualLayout>
                  <c:x val="-4.5219634792699132E-3"/>
                  <c:y val="-8.80164251124029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3-40CF-93D8-02F7CB69668F}"/>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3-40CF-93D8-02F7CB69668F}"/>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0.02</c:v>
                </c:pt>
                <c:pt idx="1">
                  <c:v>0.72415702738020238</c:v>
                </c:pt>
                <c:pt idx="2">
                  <c:v>0.25580000000000003</c:v>
                </c:pt>
              </c:numCache>
            </c:numRef>
          </c:val>
          <c:extLst>
            <c:ext xmlns:c16="http://schemas.microsoft.com/office/drawing/2014/chart" uri="{C3380CC4-5D6E-409C-BE32-E72D297353CC}">
              <c16:uniqueId val="{00000000-A1F3-40CF-93D8-02F7CB69668F}"/>
            </c:ext>
          </c:extLst>
        </c:ser>
        <c:dLbls>
          <c:showLegendKey val="0"/>
          <c:showVal val="0"/>
          <c:showCatName val="0"/>
          <c:showSerName val="0"/>
          <c:showPercent val="0"/>
          <c:showBubbleSize val="0"/>
        </c:dLbls>
        <c:gapWidth val="247"/>
        <c:axId val="114248704"/>
        <c:axId val="114309888"/>
      </c:barChart>
      <c:valAx>
        <c:axId val="114309888"/>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4248704"/>
        <c:crosses val="autoZero"/>
        <c:crossBetween val="between"/>
      </c:valAx>
      <c:catAx>
        <c:axId val="11424870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4309888"/>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ΠΟΣΟ ΠΟΥ ΕΧΟΥΝ ΣΥΜΒΑΣΙΟΠΟΙΗΘΕΙ (€)</c:v>
                </c:pt>
              </c:strCache>
            </c:strRef>
          </c:cat>
          <c:val>
            <c:numRef>
              <c:f>Sheet1!$B$2</c:f>
              <c:numCache>
                <c:formatCode>_("€"* #,##0.00_);_("€"* \(#,##0.00\);_("€"* "-"??_);_(@_)</c:formatCode>
                <c:ptCount val="1"/>
                <c:pt idx="0">
                  <c:v>2246734.7999999998</c:v>
                </c:pt>
              </c:numCache>
            </c:numRef>
          </c:val>
          <c:extLst>
            <c:ext xmlns:c16="http://schemas.microsoft.com/office/drawing/2014/chart" uri="{C3380CC4-5D6E-409C-BE32-E72D297353CC}">
              <c16:uniqueId val="{00000000-8F5F-490B-B435-1A386D579E1B}"/>
            </c:ext>
          </c:extLst>
        </c:ser>
        <c:ser>
          <c:idx val="1"/>
          <c:order val="1"/>
          <c:tx>
            <c:strRef>
              <c:f>Sheet1!$C$1</c:f>
              <c:strCache>
                <c:ptCount val="1"/>
                <c:pt idx="0">
                  <c:v>2020</c:v>
                </c:pt>
              </c:strCache>
            </c:strRef>
          </c:tx>
          <c:spPr>
            <a:solidFill>
              <a:schemeClr val="accent3"/>
            </a:solidFill>
            <a:ln>
              <a:noFill/>
            </a:ln>
            <a:effectLst/>
          </c:spPr>
          <c:invertIfNegative val="0"/>
          <c:dLbls>
            <c:dLbl>
              <c:idx val="0"/>
              <c:layout>
                <c:manualLayout>
                  <c:x val="-2.1995664948868902E-2"/>
                  <c:y val="-0.1248754208210918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75-4799-80BE-FE5C19FBC55F}"/>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ΠΟΣΟ ΠΟΥ ΕΧΟΥΝ ΣΥΜΒΑΣΙΟΠΟΙΗΘΕΙ (€)</c:v>
                </c:pt>
              </c:strCache>
            </c:strRef>
          </c:cat>
          <c:val>
            <c:numRef>
              <c:f>Sheet1!$C$2</c:f>
              <c:numCache>
                <c:formatCode>_("€"* #,##0.00_);_("€"* \(#,##0.00\);_("€"* "-"??_);_(@_)</c:formatCode>
                <c:ptCount val="1"/>
                <c:pt idx="0">
                  <c:v>3913605.85</c:v>
                </c:pt>
              </c:numCache>
            </c:numRef>
          </c:val>
          <c:extLst>
            <c:ext xmlns:c16="http://schemas.microsoft.com/office/drawing/2014/chart" uri="{C3380CC4-5D6E-409C-BE32-E72D297353CC}">
              <c16:uniqueId val="{00000001-8F5F-490B-B435-1A386D579E1B}"/>
            </c:ext>
          </c:extLst>
        </c:ser>
        <c:dLbls>
          <c:showLegendKey val="0"/>
          <c:showVal val="0"/>
          <c:showCatName val="0"/>
          <c:showSerName val="0"/>
          <c:showPercent val="0"/>
          <c:showBubbleSize val="0"/>
        </c:dLbls>
        <c:gapWidth val="247"/>
        <c:axId val="58149376"/>
        <c:axId val="59507840"/>
      </c:barChart>
      <c:catAx>
        <c:axId val="58149376"/>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59507840"/>
        <c:crosses val="autoZero"/>
        <c:auto val="1"/>
        <c:lblAlgn val="ctr"/>
        <c:lblOffset val="100"/>
        <c:noMultiLvlLbl val="0"/>
      </c:catAx>
      <c:valAx>
        <c:axId val="59507840"/>
        <c:scaling>
          <c:orientation val="minMax"/>
          <c:max val="4000000"/>
        </c:scaling>
        <c:delete val="0"/>
        <c:axPos val="b"/>
        <c:majorGridlines>
          <c:spPr>
            <a:ln w="9525" cap="flat" cmpd="sng" algn="ctr">
              <a:solidFill>
                <a:schemeClr val="dk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crossAx val="58149376"/>
        <c:crosses val="autoZero"/>
        <c:crossBetween val="between"/>
        <c:majorUnit val="2000000"/>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ΑΡΙΘΜΟΣ ΣΥΜΒΑΣΕΩΝ</c:v>
                </c:pt>
              </c:strCache>
            </c:strRef>
          </c:cat>
          <c:val>
            <c:numRef>
              <c:f>Sheet1!$B$2</c:f>
              <c:numCache>
                <c:formatCode>General</c:formatCode>
                <c:ptCount val="1"/>
                <c:pt idx="0">
                  <c:v>69</c:v>
                </c:pt>
              </c:numCache>
            </c:numRef>
          </c:val>
          <c:extLst>
            <c:ext xmlns:c16="http://schemas.microsoft.com/office/drawing/2014/chart" uri="{C3380CC4-5D6E-409C-BE32-E72D297353CC}">
              <c16:uniqueId val="{00000000-2AAA-4B11-B982-87314423C331}"/>
            </c:ext>
          </c:extLst>
        </c:ser>
        <c:ser>
          <c:idx val="1"/>
          <c:order val="1"/>
          <c:tx>
            <c:strRef>
              <c:f>Sheet1!$C$1</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c:f>
              <c:strCache>
                <c:ptCount val="1"/>
                <c:pt idx="0">
                  <c:v>ΑΡΙΘΜΟΣ ΣΥΜΒΑΣΕΩΝ</c:v>
                </c:pt>
              </c:strCache>
            </c:strRef>
          </c:cat>
          <c:val>
            <c:numRef>
              <c:f>Sheet1!$C$2</c:f>
              <c:numCache>
                <c:formatCode>General</c:formatCode>
                <c:ptCount val="1"/>
                <c:pt idx="0">
                  <c:v>90</c:v>
                </c:pt>
              </c:numCache>
            </c:numRef>
          </c:val>
          <c:extLst>
            <c:ext xmlns:c16="http://schemas.microsoft.com/office/drawing/2014/chart" uri="{C3380CC4-5D6E-409C-BE32-E72D297353CC}">
              <c16:uniqueId val="{00000001-2AAA-4B11-B982-87314423C331}"/>
            </c:ext>
          </c:extLst>
        </c:ser>
        <c:dLbls>
          <c:showLegendKey val="0"/>
          <c:showVal val="0"/>
          <c:showCatName val="0"/>
          <c:showSerName val="0"/>
          <c:showPercent val="0"/>
          <c:showBubbleSize val="0"/>
        </c:dLbls>
        <c:gapWidth val="247"/>
        <c:axId val="58149888"/>
        <c:axId val="59508992"/>
      </c:barChart>
      <c:catAx>
        <c:axId val="5814988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59508992"/>
        <c:crosses val="autoZero"/>
        <c:auto val="1"/>
        <c:lblAlgn val="ctr"/>
        <c:lblOffset val="100"/>
        <c:noMultiLvlLbl val="0"/>
      </c:catAx>
      <c:valAx>
        <c:axId val="5950899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crossAx val="58149888"/>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l-GR" sz="1400" dirty="0"/>
              <a:t>ΔΙΕΝΕΡΓΗΘΕΙΣΕΣ ΔΙΑΓΩΝΙΣΤΙΚΕΣ ΔΙΑΔΙΚΑΣΙΕΣ 2020</a:t>
            </a:r>
            <a:r>
              <a:rPr lang="en-US" sz="1400" dirty="0"/>
              <a:t> ΤΑΚΤΙΚΟΣ</a:t>
            </a:r>
          </a:p>
          <a:p>
            <a:pPr>
              <a:defRPr sz="1400"/>
            </a:pPr>
            <a:r>
              <a:rPr lang="en-US" sz="1400" dirty="0"/>
              <a:t>(</a:t>
            </a:r>
            <a:r>
              <a:rPr lang="en-US" sz="1400" dirty="0" err="1"/>
              <a:t>εκτός</a:t>
            </a:r>
            <a:r>
              <a:rPr lang="en-US" sz="1400" dirty="0"/>
              <a:t> </a:t>
            </a:r>
            <a:r>
              <a:rPr lang="en-US" sz="1400" dirty="0" err="1"/>
              <a:t>διετούς</a:t>
            </a:r>
            <a:r>
              <a:rPr lang="en-US" sz="1400" dirty="0"/>
              <a:t> καθα</a:t>
            </a:r>
            <a:r>
              <a:rPr lang="en-US" sz="1400" dirty="0" err="1"/>
              <a:t>ριότητ</a:t>
            </a:r>
            <a:r>
              <a:rPr lang="en-US" sz="1400" dirty="0"/>
              <a:t>ας)</a:t>
            </a:r>
          </a:p>
          <a:p>
            <a:pPr>
              <a:defRPr sz="1400"/>
            </a:pPr>
            <a:endParaRPr lang="en-US"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l-GR"/>
        </a:p>
      </c:txPr>
    </c:title>
    <c:autoTitleDeleted val="0"/>
    <c:plotArea>
      <c:layout>
        <c:manualLayout>
          <c:layoutTarget val="inner"/>
          <c:xMode val="edge"/>
          <c:yMode val="edge"/>
          <c:x val="4.2097181700371203E-2"/>
          <c:y val="8.680086818400172E-2"/>
          <c:w val="0.84300713556228668"/>
          <c:h val="0.76748654235442038"/>
        </c:manualLayout>
      </c:layout>
      <c:barChart>
        <c:barDir val="col"/>
        <c:grouping val="clustered"/>
        <c:varyColors val="0"/>
        <c:ser>
          <c:idx val="0"/>
          <c:order val="0"/>
          <c:tx>
            <c:strRef>
              <c:f>Sheet1!$B$1</c:f>
              <c:strCache>
                <c:ptCount val="1"/>
                <c:pt idx="0">
                  <c:v>ΑΠΕΥΘΕΙΑΣ ΑΝΑΘΕΣΕΙΣ</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ΚΑΤΗΓΟΡΙΕΣ ΔΙΑΓΩΝΙΣΜΩΝ</c:v>
                </c:pt>
              </c:strCache>
            </c:strRef>
          </c:cat>
          <c:val>
            <c:numRef>
              <c:f>Sheet1!$B$2</c:f>
              <c:numCache>
                <c:formatCode>General</c:formatCode>
                <c:ptCount val="1"/>
                <c:pt idx="0">
                  <c:v>134</c:v>
                </c:pt>
              </c:numCache>
            </c:numRef>
          </c:val>
          <c:extLst>
            <c:ext xmlns:c16="http://schemas.microsoft.com/office/drawing/2014/chart" uri="{C3380CC4-5D6E-409C-BE32-E72D297353CC}">
              <c16:uniqueId val="{00000000-5281-4AAA-94BD-01F15E639A4D}"/>
            </c:ext>
          </c:extLst>
        </c:ser>
        <c:ser>
          <c:idx val="1"/>
          <c:order val="1"/>
          <c:tx>
            <c:strRef>
              <c:f>Sheet1!$C$1</c:f>
              <c:strCache>
                <c:ptCount val="1"/>
                <c:pt idx="0">
                  <c:v>ΣΥΝΟΠΤΙΚΟΙ</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ΚΑΤΗΓΟΡΙΕΣ ΔΙΑΓΩΝΙΣΜΩΝ</c:v>
                </c:pt>
              </c:strCache>
            </c:strRef>
          </c:cat>
          <c:val>
            <c:numRef>
              <c:f>Sheet1!$C$2</c:f>
              <c:numCache>
                <c:formatCode>General</c:formatCode>
                <c:ptCount val="1"/>
                <c:pt idx="0">
                  <c:v>15</c:v>
                </c:pt>
              </c:numCache>
            </c:numRef>
          </c:val>
          <c:extLst>
            <c:ext xmlns:c16="http://schemas.microsoft.com/office/drawing/2014/chart" uri="{C3380CC4-5D6E-409C-BE32-E72D297353CC}">
              <c16:uniqueId val="{00000001-5281-4AAA-94BD-01F15E639A4D}"/>
            </c:ext>
          </c:extLst>
        </c:ser>
        <c:ser>
          <c:idx val="2"/>
          <c:order val="2"/>
          <c:tx>
            <c:strRef>
              <c:f>Sheet1!$D$1</c:f>
              <c:strCache>
                <c:ptCount val="1"/>
                <c:pt idx="0">
                  <c:v>ΗΛΕΚΤΡΟΝΙΚΟΙ</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ΚΑΤΗΓΟΡΙΕΣ ΔΙΑΓΩΝΙΣΜΩΝ</c:v>
                </c:pt>
              </c:strCache>
            </c:strRef>
          </c:cat>
          <c:val>
            <c:numRef>
              <c:f>Sheet1!$D$2</c:f>
              <c:numCache>
                <c:formatCode>General</c:formatCode>
                <c:ptCount val="1"/>
                <c:pt idx="0">
                  <c:v>10</c:v>
                </c:pt>
              </c:numCache>
            </c:numRef>
          </c:val>
          <c:extLst>
            <c:ext xmlns:c16="http://schemas.microsoft.com/office/drawing/2014/chart" uri="{C3380CC4-5D6E-409C-BE32-E72D297353CC}">
              <c16:uniqueId val="{00000002-5281-4AAA-94BD-01F15E639A4D}"/>
            </c:ext>
          </c:extLst>
        </c:ser>
        <c:dLbls>
          <c:dLblPos val="outEnd"/>
          <c:showLegendKey val="0"/>
          <c:showVal val="1"/>
          <c:showCatName val="0"/>
          <c:showSerName val="0"/>
          <c:showPercent val="0"/>
          <c:showBubbleSize val="0"/>
        </c:dLbls>
        <c:gapWidth val="219"/>
        <c:overlap val="-27"/>
        <c:axId val="65615360"/>
        <c:axId val="59512448"/>
      </c:barChart>
      <c:catAx>
        <c:axId val="6561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crossAx val="59512448"/>
        <c:crosses val="autoZero"/>
        <c:auto val="1"/>
        <c:lblAlgn val="ctr"/>
        <c:lblOffset val="100"/>
        <c:noMultiLvlLbl val="0"/>
      </c:catAx>
      <c:valAx>
        <c:axId val="595124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crossAx val="65615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l-G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l-GR" sz="1400" dirty="0"/>
              <a:t>ΔΙΕΝΕΡΓΗΘΕΙΣΕΣ ΔΙΑΓΩΝΙΣΤΙΚΕΣ ΔΙΑΔΙΚΑΣΙΕΣ 2020 </a:t>
            </a:r>
            <a:r>
              <a:rPr lang="en-US" sz="1400" dirty="0"/>
              <a:t>ΠΔΕ</a:t>
            </a:r>
          </a:p>
          <a:p>
            <a:pPr>
              <a:defRPr sz="1400"/>
            </a:pPr>
            <a:endParaRPr lang="en-US" sz="1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l-GR"/>
        </a:p>
      </c:txPr>
    </c:title>
    <c:autoTitleDeleted val="0"/>
    <c:plotArea>
      <c:layout>
        <c:manualLayout>
          <c:layoutTarget val="inner"/>
          <c:xMode val="edge"/>
          <c:yMode val="edge"/>
          <c:x val="4.2097181700371203E-2"/>
          <c:y val="8.680086818400172E-2"/>
          <c:w val="0.84300713556228668"/>
          <c:h val="0.76748654235442038"/>
        </c:manualLayout>
      </c:layout>
      <c:barChart>
        <c:barDir val="col"/>
        <c:grouping val="clustered"/>
        <c:varyColors val="0"/>
        <c:ser>
          <c:idx val="0"/>
          <c:order val="0"/>
          <c:tx>
            <c:strRef>
              <c:f>Sheet1!$B$1</c:f>
              <c:strCache>
                <c:ptCount val="1"/>
                <c:pt idx="0">
                  <c:v>ΑΠΕΥΘΕΙΑΣ ΑΝΑΘΕΣΕΙΣ</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ΚΑΤΗΓΟΡΙΕΣ ΔΙΑΓΩΝΙΣΜΩΝ</c:v>
                </c:pt>
              </c:strCache>
            </c:strRef>
          </c:cat>
          <c:val>
            <c:numRef>
              <c:f>Sheet1!$B$2</c:f>
              <c:numCache>
                <c:formatCode>General</c:formatCode>
                <c:ptCount val="1"/>
                <c:pt idx="0">
                  <c:v>0</c:v>
                </c:pt>
              </c:numCache>
            </c:numRef>
          </c:val>
          <c:extLst>
            <c:ext xmlns:c16="http://schemas.microsoft.com/office/drawing/2014/chart" uri="{C3380CC4-5D6E-409C-BE32-E72D297353CC}">
              <c16:uniqueId val="{00000000-2935-4D69-8CB6-D8EC56964586}"/>
            </c:ext>
          </c:extLst>
        </c:ser>
        <c:ser>
          <c:idx val="1"/>
          <c:order val="1"/>
          <c:tx>
            <c:strRef>
              <c:f>Sheet1!$C$1</c:f>
              <c:strCache>
                <c:ptCount val="1"/>
                <c:pt idx="0">
                  <c:v>ΣΥΝΟΠΤΙΚΟΙ</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ΚΑΤΗΓΟΡΙΕΣ ΔΙΑΓΩΝΙΣΜΩΝ</c:v>
                </c:pt>
              </c:strCache>
            </c:strRef>
          </c:cat>
          <c:val>
            <c:numRef>
              <c:f>Sheet1!$C$2</c:f>
              <c:numCache>
                <c:formatCode>General</c:formatCode>
                <c:ptCount val="1"/>
                <c:pt idx="0">
                  <c:v>2</c:v>
                </c:pt>
              </c:numCache>
            </c:numRef>
          </c:val>
          <c:extLst>
            <c:ext xmlns:c16="http://schemas.microsoft.com/office/drawing/2014/chart" uri="{C3380CC4-5D6E-409C-BE32-E72D297353CC}">
              <c16:uniqueId val="{00000001-2935-4D69-8CB6-D8EC56964586}"/>
            </c:ext>
          </c:extLst>
        </c:ser>
        <c:ser>
          <c:idx val="2"/>
          <c:order val="2"/>
          <c:tx>
            <c:strRef>
              <c:f>Sheet1!$D$1</c:f>
              <c:strCache>
                <c:ptCount val="1"/>
                <c:pt idx="0">
                  <c:v>ΗΛΕΚΤΡΟΝΙΚΟΙ</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ΚΑΤΗΓΟΡΙΕΣ ΔΙΑΓΩΝΙΣΜΩΝ</c:v>
                </c:pt>
              </c:strCache>
            </c:strRef>
          </c:cat>
          <c:val>
            <c:numRef>
              <c:f>Sheet1!$D$2</c:f>
              <c:numCache>
                <c:formatCode>General</c:formatCode>
                <c:ptCount val="1"/>
                <c:pt idx="0">
                  <c:v>4</c:v>
                </c:pt>
              </c:numCache>
            </c:numRef>
          </c:val>
          <c:extLst>
            <c:ext xmlns:c16="http://schemas.microsoft.com/office/drawing/2014/chart" uri="{C3380CC4-5D6E-409C-BE32-E72D297353CC}">
              <c16:uniqueId val="{00000002-2935-4D69-8CB6-D8EC56964586}"/>
            </c:ext>
          </c:extLst>
        </c:ser>
        <c:dLbls>
          <c:dLblPos val="outEnd"/>
          <c:showLegendKey val="0"/>
          <c:showVal val="1"/>
          <c:showCatName val="0"/>
          <c:showSerName val="0"/>
          <c:showPercent val="0"/>
          <c:showBubbleSize val="0"/>
        </c:dLbls>
        <c:gapWidth val="219"/>
        <c:overlap val="-27"/>
        <c:axId val="65615872"/>
        <c:axId val="65585152"/>
      </c:barChart>
      <c:catAx>
        <c:axId val="6561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crossAx val="65585152"/>
        <c:crosses val="autoZero"/>
        <c:auto val="1"/>
        <c:lblAlgn val="ctr"/>
        <c:lblOffset val="100"/>
        <c:noMultiLvlLbl val="0"/>
      </c:catAx>
      <c:valAx>
        <c:axId val="6558515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crossAx val="65615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886986214964691"/>
          <c:y val="2.6783935697081165E-2"/>
          <c:w val="0.3837012566101774"/>
          <c:h val="0.78433371748565384"/>
        </c:manualLayout>
      </c:layout>
      <c:pieChart>
        <c:varyColors val="1"/>
        <c:ser>
          <c:idx val="0"/>
          <c:order val="0"/>
          <c:tx>
            <c:strRef>
              <c:f>Sheet1!$B$1</c:f>
              <c:strCache>
                <c:ptCount val="1"/>
                <c:pt idx="0">
                  <c:v>Sales</c:v>
                </c:pt>
              </c:strCache>
            </c:strRef>
          </c:tx>
          <c:dPt>
            <c:idx val="0"/>
            <c:bubble3D val="0"/>
            <c:explosion val="10"/>
            <c:spPr>
              <a:solidFill>
                <a:schemeClr val="accent1"/>
              </a:solidFill>
              <a:ln w="19050">
                <a:solidFill>
                  <a:schemeClr val="lt1"/>
                </a:solidFill>
              </a:ln>
              <a:effectLst/>
            </c:spPr>
            <c:extLst>
              <c:ext xmlns:c16="http://schemas.microsoft.com/office/drawing/2014/chart" uri="{C3380CC4-5D6E-409C-BE32-E72D297353CC}">
                <c16:uniqueId val="{00000001-0B9A-4002-A126-E01A46FE917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0B9A-4002-A126-E01A46FE917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0B9A-4002-A126-E01A46FE917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4-0B9A-4002-A126-E01A46FE917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5-0B9A-4002-A126-E01A46FE9172}"/>
              </c:ext>
            </c:extLst>
          </c:dPt>
          <c:dLbls>
            <c:delete val="1"/>
          </c:dLbls>
          <c:cat>
            <c:strRef>
              <c:f>Sheet1!$A$2:$A$6</c:f>
              <c:strCache>
                <c:ptCount val="5"/>
                <c:pt idx="0">
                  <c:v>ΚΑΤΑΚΥΡΩΣΗ / ΑΝΑΘΕΣΗ  (85,29%)</c:v>
                </c:pt>
                <c:pt idx="1">
                  <c:v>ΕΚΠΤΩΣΗ ΕΠΙ ΤΟΥ ΠΡΟΚΗΡΥΣΣΟΜΕΝΟΥ ΠΡΟΫΠΟΛΟΓΙΣΜΟΥ(5,00%)</c:v>
                </c:pt>
                <c:pt idx="2">
                  <c:v>ΑΓΟΝΑ / ΜΗ ΥΠΟΒΟΛΗ ΠΡΟΣΦΟΡΩΝ (4,85%)</c:v>
                </c:pt>
                <c:pt idx="3">
                  <c:v>ΜΗ ΑΠΟΔΕΚΤΗ ΠΡΟΣΦΟΡΑ (1,32%)</c:v>
                </c:pt>
                <c:pt idx="4">
                  <c:v>ΣΕ ΕΞΕΛΙΞΗ (3,70%)</c:v>
                </c:pt>
              </c:strCache>
            </c:strRef>
          </c:cat>
          <c:val>
            <c:numRef>
              <c:f>Sheet1!$B$2:$B$6</c:f>
              <c:numCache>
                <c:formatCode>#,##0.00</c:formatCode>
                <c:ptCount val="5"/>
                <c:pt idx="0">
                  <c:v>85.28674735138992</c:v>
                </c:pt>
                <c:pt idx="1">
                  <c:v>5.0018487769289628</c:v>
                </c:pt>
                <c:pt idx="2">
                  <c:v>4.8472133817150436</c:v>
                </c:pt>
                <c:pt idx="3">
                  <c:v>1.3236821962850525</c:v>
                </c:pt>
                <c:pt idx="4">
                  <c:v>3.7006935453577485</c:v>
                </c:pt>
              </c:numCache>
            </c:numRef>
          </c:val>
          <c:extLst>
            <c:ext xmlns:c16="http://schemas.microsoft.com/office/drawing/2014/chart" uri="{C3380CC4-5D6E-409C-BE32-E72D297353CC}">
              <c16:uniqueId val="{00000000-0B9A-4002-A126-E01A46FE9172}"/>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6.0096962001278762E-3"/>
          <c:y val="5.8229656623042261E-2"/>
          <c:w val="0.311410600426064"/>
          <c:h val="0.9105265085232158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tx1"/>
          </a:solidFill>
        </a:defRPr>
      </a:pPr>
      <a:endParaRPr lang="el-GR"/>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ΠΜ</c:v>
                </c:pt>
              </c:strCache>
            </c:strRef>
          </c:tx>
          <c:spPr>
            <a:solidFill>
              <a:schemeClr val="accent1"/>
            </a:solidFill>
            <a:ln>
              <a:noFill/>
            </a:ln>
            <a:effectLst/>
          </c:spPr>
          <c:invertIfNegative val="0"/>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3-40CF-93D8-02F7CB69668F}"/>
                </c:ext>
              </c:extLst>
            </c:dLbl>
            <c:dLbl>
              <c:idx val="1"/>
              <c:layout>
                <c:manualLayout>
                  <c:x val="1.9318041619510954E-3"/>
                  <c:y val="3.14344375401433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3-40CF-93D8-02F7CB69668F}"/>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3-40CF-93D8-02F7CB69668F}"/>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4.8500000000000001E-2</c:v>
                </c:pt>
                <c:pt idx="1">
                  <c:v>0.48976851073146827</c:v>
                </c:pt>
                <c:pt idx="2">
                  <c:v>0.4617</c:v>
                </c:pt>
              </c:numCache>
            </c:numRef>
          </c:val>
          <c:extLst>
            <c:ext xmlns:c16="http://schemas.microsoft.com/office/drawing/2014/chart" uri="{C3380CC4-5D6E-409C-BE32-E72D297353CC}">
              <c16:uniqueId val="{00000000-A1F3-40CF-93D8-02F7CB69668F}"/>
            </c:ext>
          </c:extLst>
        </c:ser>
        <c:dLbls>
          <c:showLegendKey val="0"/>
          <c:showVal val="0"/>
          <c:showCatName val="0"/>
          <c:showSerName val="0"/>
          <c:showPercent val="0"/>
          <c:showBubbleSize val="0"/>
        </c:dLbls>
        <c:gapWidth val="247"/>
        <c:overlap val="-58"/>
        <c:axId val="111970304"/>
        <c:axId val="51755776"/>
      </c:barChart>
      <c:valAx>
        <c:axId val="51755776"/>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1970304"/>
        <c:crosses val="autoZero"/>
        <c:crossBetween val="between"/>
      </c:valAx>
      <c:catAx>
        <c:axId val="11197030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51755776"/>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ΜΜ</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A40-4D45-8BC8-5E11BC460A86}"/>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BA40-4D45-8BC8-5E11BC460A86}"/>
              </c:ext>
            </c:extLst>
          </c:dPt>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A40-4D45-8BC8-5E11BC460A86}"/>
                </c:ext>
              </c:extLst>
            </c:dLbl>
            <c:dLbl>
              <c:idx val="1"/>
              <c:layout>
                <c:manualLayout>
                  <c:x val="1.9318041619510954E-3"/>
                  <c:y val="3.143443754014330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40-4D45-8BC8-5E11BC460A86}"/>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A40-4D45-8BC8-5E11BC460A86}"/>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2.4265162241227801E-2</c:v>
                </c:pt>
                <c:pt idx="1">
                  <c:v>0.66984984090676791</c:v>
                </c:pt>
                <c:pt idx="2">
                  <c:v>0.30588499685200427</c:v>
                </c:pt>
              </c:numCache>
            </c:numRef>
          </c:val>
          <c:extLst>
            <c:ext xmlns:c16="http://schemas.microsoft.com/office/drawing/2014/chart" uri="{C3380CC4-5D6E-409C-BE32-E72D297353CC}">
              <c16:uniqueId val="{00000005-BA40-4D45-8BC8-5E11BC460A86}"/>
            </c:ext>
          </c:extLst>
        </c:ser>
        <c:dLbls>
          <c:showLegendKey val="0"/>
          <c:showVal val="0"/>
          <c:showCatName val="0"/>
          <c:showSerName val="0"/>
          <c:showPercent val="0"/>
          <c:showBubbleSize val="0"/>
        </c:dLbls>
        <c:gapWidth val="247"/>
        <c:overlap val="-58"/>
        <c:axId val="111604224"/>
        <c:axId val="111493696"/>
      </c:barChart>
      <c:valAx>
        <c:axId val="111493696"/>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1604224"/>
        <c:crosses val="autoZero"/>
        <c:crossBetween val="between"/>
      </c:valAx>
      <c:catAx>
        <c:axId val="111604224"/>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1493696"/>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tx1"/>
              </a:solidFill>
              <a:latin typeface="+mj-lt"/>
              <a:ea typeface="+mj-ea"/>
              <a:cs typeface="+mj-cs"/>
            </a:defRPr>
          </a:pPr>
          <a:endParaRPr lang="el-GR"/>
        </a:p>
      </c:txPr>
    </c:title>
    <c:autoTitleDeleted val="0"/>
    <c:plotArea>
      <c:layout/>
      <c:barChart>
        <c:barDir val="bar"/>
        <c:grouping val="clustered"/>
        <c:varyColors val="0"/>
        <c:ser>
          <c:idx val="0"/>
          <c:order val="0"/>
          <c:tx>
            <c:strRef>
              <c:f>Sheet1!$B$1</c:f>
              <c:strCache>
                <c:ptCount val="1"/>
                <c:pt idx="0">
                  <c:v>ΗΜΜΥ</c:v>
                </c:pt>
              </c:strCache>
            </c:strRef>
          </c:tx>
          <c:spPr>
            <a:solidFill>
              <a:schemeClr val="accent1"/>
            </a:solidFill>
            <a:ln>
              <a:noFill/>
            </a:ln>
            <a:effectLst/>
          </c:spPr>
          <c:invertIfNegative val="0"/>
          <c:dLbls>
            <c:dLbl>
              <c:idx val="0"/>
              <c:layout>
                <c:manualLayout>
                  <c:x val="-7.8940308123743828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3-40CF-93D8-02F7CB69668F}"/>
                </c:ext>
              </c:extLst>
            </c:dLbl>
            <c:dLbl>
              <c:idx val="1"/>
              <c:layout>
                <c:manualLayout>
                  <c:x val="-1.1304908698174783E-2"/>
                  <c:y val="-8.80164251124029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3-40CF-93D8-02F7CB69668F}"/>
                </c:ext>
              </c:extLst>
            </c:dLbl>
            <c:dLbl>
              <c:idx val="2"/>
              <c:layout>
                <c:manualLayout>
                  <c:x val="8.509658753764668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3-40CF-93D8-02F7CB69668F}"/>
                </c:ext>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l-G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ΠΟΣΟΣΤΟ ΜΗ ΥΛΟΠΟΙΗΘΕΝΤΩΝ*</c:v>
                </c:pt>
                <c:pt idx="1">
                  <c:v>ΠΟΣΟΣΤΟ ΕΞΟΦΛΗΘΕΝΤΩΝ &amp;  ΚΑΤΑΚΥΡΩΘΕΝΤΩΝ (ΑΠΟΡΡΟΦΗΣΗ)</c:v>
                </c:pt>
                <c:pt idx="2">
                  <c:v>ΠΟΣΟΣΤΟ ΜΗ ΚΑΤΑΚΥΡΩΘΕΝΤΩΝ &amp; ΑΔΙΑΘΕΤΩΝ ΠΟΣΩΝ* *</c:v>
                </c:pt>
              </c:strCache>
            </c:strRef>
          </c:cat>
          <c:val>
            <c:numRef>
              <c:f>Sheet1!$B$2:$B$4</c:f>
              <c:numCache>
                <c:formatCode>0.00%</c:formatCode>
                <c:ptCount val="3"/>
                <c:pt idx="0">
                  <c:v>0</c:v>
                </c:pt>
                <c:pt idx="1">
                  <c:v>0.88335751817668817</c:v>
                </c:pt>
                <c:pt idx="2">
                  <c:v>0.11664248182331187</c:v>
                </c:pt>
              </c:numCache>
            </c:numRef>
          </c:val>
          <c:extLst>
            <c:ext xmlns:c16="http://schemas.microsoft.com/office/drawing/2014/chart" uri="{C3380CC4-5D6E-409C-BE32-E72D297353CC}">
              <c16:uniqueId val="{00000000-A1F3-40CF-93D8-02F7CB69668F}"/>
            </c:ext>
          </c:extLst>
        </c:ser>
        <c:dLbls>
          <c:showLegendKey val="0"/>
          <c:showVal val="0"/>
          <c:showCatName val="0"/>
          <c:showSerName val="0"/>
          <c:showPercent val="0"/>
          <c:showBubbleSize val="0"/>
        </c:dLbls>
        <c:gapWidth val="247"/>
        <c:axId val="111612928"/>
        <c:axId val="111496000"/>
      </c:barChart>
      <c:valAx>
        <c:axId val="111496000"/>
        <c:scaling>
          <c:orientation val="minMax"/>
        </c:scaling>
        <c:delete val="1"/>
        <c:axPos val="b"/>
        <c:majorGridlines>
          <c:spPr>
            <a:ln w="9525" cap="flat" cmpd="sng" algn="ctr">
              <a:solidFill>
                <a:schemeClr val="dk1">
                  <a:lumMod val="15000"/>
                  <a:lumOff val="85000"/>
                </a:schemeClr>
              </a:solidFill>
              <a:round/>
            </a:ln>
            <a:effectLst/>
          </c:spPr>
        </c:majorGridlines>
        <c:numFmt formatCode="0.00%" sourceLinked="1"/>
        <c:majorTickMark val="none"/>
        <c:minorTickMark val="none"/>
        <c:tickLblPos val="nextTo"/>
        <c:crossAx val="111612928"/>
        <c:crosses val="autoZero"/>
        <c:crossBetween val="between"/>
      </c:valAx>
      <c:catAx>
        <c:axId val="111612928"/>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solidFill>
                <a:latin typeface="+mn-lt"/>
                <a:ea typeface="+mn-ea"/>
                <a:cs typeface="+mn-cs"/>
              </a:defRPr>
            </a:pPr>
            <a:endParaRPr lang="el-GR"/>
          </a:p>
        </c:txPr>
        <c:crossAx val="111496000"/>
        <c:crosses val="autoZero"/>
        <c:auto val="1"/>
        <c:lblAlgn val="ctr"/>
        <c:lblOffset val="100"/>
        <c:noMultiLvlLbl val="0"/>
      </c:catAx>
      <c:spPr>
        <a:pattFill prst="ltDnDiag">
          <a:fgClr>
            <a:schemeClr val="dk1">
              <a:lumMod val="15000"/>
              <a:lumOff val="85000"/>
            </a:schemeClr>
          </a:fgClr>
          <a:bgClr>
            <a:schemeClr val="lt1"/>
          </a:bgClr>
        </a:patt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9525" cap="flat" cmpd="sng" algn="ctr">
      <a:solidFill>
        <a:schemeClr val="dk1">
          <a:lumMod val="15000"/>
          <a:lumOff val="85000"/>
        </a:schemeClr>
      </a:solidFill>
      <a:round/>
    </a:ln>
    <a:effectLst/>
  </c:spPr>
  <c:txPr>
    <a:bodyPr/>
    <a:lstStyle/>
    <a:p>
      <a:pPr>
        <a:defRPr>
          <a:solidFill>
            <a:schemeClr val="tx1"/>
          </a:solidFill>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4.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5.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21">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B53C24-43F2-4114-8913-307DBB68827B}"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l-GR"/>
        </a:p>
      </dgm:t>
    </dgm:pt>
    <dgm:pt modelId="{2FCCD343-A7E6-40AD-B4C2-A20721E798F8}">
      <dgm:prSet custT="1"/>
      <dgm:spPr>
        <a:solidFill>
          <a:schemeClr val="accent5">
            <a:lumMod val="75000"/>
          </a:schemeClr>
        </a:solidFill>
      </dgm:spPr>
      <dgm:t>
        <a:bodyPr/>
        <a:lstStyle/>
        <a:p>
          <a:pPr algn="ctr"/>
          <a:r>
            <a:rPr lang="el-GR" sz="1800" b="0" i="0" u="none" dirty="0">
              <a:latin typeface="Arial Narrow" panose="020B0606020202030204" pitchFamily="34" charset="0"/>
            </a:rPr>
            <a:t>Προϋπολογισμός </a:t>
          </a:r>
          <a:r>
            <a:rPr lang="en-US" sz="1800" b="0" i="0" u="none" dirty="0" err="1">
              <a:latin typeface="Arial Narrow" panose="020B0606020202030204" pitchFamily="34" charset="0"/>
            </a:rPr>
            <a:t>δι</a:t>
          </a:r>
          <a:r>
            <a:rPr lang="en-US" sz="1800" b="0" i="0" u="none" dirty="0">
              <a:latin typeface="Arial Narrow" panose="020B0606020202030204" pitchFamily="34" charset="0"/>
            </a:rPr>
            <a:t>αγωνισμών Tακτικού</a:t>
          </a:r>
          <a:r>
            <a:rPr lang="el-GR" sz="1800" b="0" i="0" u="none" dirty="0">
              <a:latin typeface="Arial Narrow" panose="020B0606020202030204" pitchFamily="34" charset="0"/>
            </a:rPr>
            <a:t> Προϋπολογισμού</a:t>
          </a:r>
          <a:r>
            <a:rPr lang="en-US" sz="1800" b="0" i="0" u="none" dirty="0">
              <a:latin typeface="Arial Narrow" panose="020B0606020202030204" pitchFamily="34" charset="0"/>
            </a:rPr>
            <a:t> </a:t>
          </a:r>
        </a:p>
        <a:p>
          <a:pPr algn="ctr"/>
          <a:r>
            <a:rPr lang="en-US" sz="1800" b="0" i="0" u="none" dirty="0">
              <a:latin typeface="Arial Narrow" panose="020B0606020202030204" pitchFamily="34" charset="0"/>
            </a:rPr>
            <a:t>(</a:t>
          </a:r>
          <a:r>
            <a:rPr lang="en-US" sz="1800" b="0" i="0" u="none" dirty="0" err="1">
              <a:latin typeface="Arial Narrow" panose="020B0606020202030204" pitchFamily="34" charset="0"/>
            </a:rPr>
            <a:t>εκτός</a:t>
          </a:r>
          <a:r>
            <a:rPr lang="en-US" sz="1800" b="0" i="0" u="none" dirty="0">
              <a:latin typeface="Arial Narrow" panose="020B0606020202030204" pitchFamily="34" charset="0"/>
            </a:rPr>
            <a:t> </a:t>
          </a:r>
          <a:r>
            <a:rPr lang="en-US" sz="1800" b="0" i="0" u="none" dirty="0" err="1">
              <a:latin typeface="Arial Narrow" panose="020B0606020202030204" pitchFamily="34" charset="0"/>
            </a:rPr>
            <a:t>διετούς</a:t>
          </a:r>
          <a:r>
            <a:rPr lang="en-US" sz="1800" b="0" i="0" u="none" dirty="0">
              <a:latin typeface="Arial Narrow" panose="020B0606020202030204" pitchFamily="34" charset="0"/>
            </a:rPr>
            <a:t> καθα</a:t>
          </a:r>
          <a:r>
            <a:rPr lang="en-US" sz="1800" b="0" i="0" u="none" dirty="0" err="1">
              <a:latin typeface="Arial Narrow" panose="020B0606020202030204" pitchFamily="34" charset="0"/>
            </a:rPr>
            <a:t>ριότητ</a:t>
          </a:r>
          <a:r>
            <a:rPr lang="en-US" sz="1800" b="0" i="0" u="none" dirty="0">
              <a:latin typeface="Arial Narrow" panose="020B0606020202030204" pitchFamily="34" charset="0"/>
            </a:rPr>
            <a:t>ας)</a:t>
          </a:r>
          <a:endParaRPr lang="el-GR" sz="1800" b="0" i="0" u="none" dirty="0">
            <a:latin typeface="Arial Narrow" panose="020B0606020202030204" pitchFamily="34" charset="0"/>
          </a:endParaRPr>
        </a:p>
        <a:p>
          <a:pPr algn="ctr"/>
          <a:r>
            <a:rPr lang="el-GR" sz="2400" b="0" i="0" u="none" dirty="0">
              <a:latin typeface="Arial Narrow" panose="020B0606020202030204" pitchFamily="34" charset="0"/>
            </a:rPr>
            <a:t>2.974.181,42 €</a:t>
          </a:r>
          <a:endParaRPr lang="el-GR" sz="2400" b="1" dirty="0">
            <a:latin typeface="Arial Narrow" panose="020B0606020202030204" pitchFamily="34" charset="0"/>
          </a:endParaRPr>
        </a:p>
      </dgm:t>
    </dgm:pt>
    <dgm:pt modelId="{D89B909B-6FB7-4A9C-9505-D2419A1AE8EB}" type="parTrans" cxnId="{4E5333E1-2782-4736-8304-5B628C05C624}">
      <dgm:prSet/>
      <dgm:spPr/>
      <dgm:t>
        <a:bodyPr/>
        <a:lstStyle/>
        <a:p>
          <a:endParaRPr lang="el-GR">
            <a:latin typeface="Arial Narrow" panose="020B0606020202030204" pitchFamily="34" charset="0"/>
          </a:endParaRPr>
        </a:p>
      </dgm:t>
    </dgm:pt>
    <dgm:pt modelId="{200C10DC-D0D9-404E-B78C-1B646E6C8E15}" type="sibTrans" cxnId="{4E5333E1-2782-4736-8304-5B628C05C624}">
      <dgm:prSet/>
      <dgm:spPr/>
      <dgm:t>
        <a:bodyPr/>
        <a:lstStyle/>
        <a:p>
          <a:endParaRPr lang="el-GR">
            <a:latin typeface="Arial Narrow" panose="020B0606020202030204" pitchFamily="34" charset="0"/>
          </a:endParaRPr>
        </a:p>
      </dgm:t>
    </dgm:pt>
    <dgm:pt modelId="{63893B8C-B51F-4E66-B37D-723544DE7C9A}" type="pres">
      <dgm:prSet presAssocID="{81B53C24-43F2-4114-8913-307DBB68827B}" presName="linear" presStyleCnt="0">
        <dgm:presLayoutVars>
          <dgm:animLvl val="lvl"/>
          <dgm:resizeHandles val="exact"/>
        </dgm:presLayoutVars>
      </dgm:prSet>
      <dgm:spPr/>
    </dgm:pt>
    <dgm:pt modelId="{270CBCBC-AA32-40F6-B7E5-85DB807721C0}" type="pres">
      <dgm:prSet presAssocID="{2FCCD343-A7E6-40AD-B4C2-A20721E798F8}" presName="parentText" presStyleLbl="node1" presStyleIdx="0" presStyleCnt="1" custScaleY="450675" custLinFactNeighborX="723" custLinFactNeighborY="11733">
        <dgm:presLayoutVars>
          <dgm:chMax val="0"/>
          <dgm:bulletEnabled val="1"/>
        </dgm:presLayoutVars>
      </dgm:prSet>
      <dgm:spPr/>
    </dgm:pt>
  </dgm:ptLst>
  <dgm:cxnLst>
    <dgm:cxn modelId="{700AEBA1-07E0-4E54-B0A0-DC78C8475419}" type="presOf" srcId="{81B53C24-43F2-4114-8913-307DBB68827B}" destId="{63893B8C-B51F-4E66-B37D-723544DE7C9A}" srcOrd="0" destOrd="0" presId="urn:microsoft.com/office/officeart/2005/8/layout/vList2"/>
    <dgm:cxn modelId="{27D882C0-0A66-4E18-BED0-63BAF4419099}" type="presOf" srcId="{2FCCD343-A7E6-40AD-B4C2-A20721E798F8}" destId="{270CBCBC-AA32-40F6-B7E5-85DB807721C0}" srcOrd="0" destOrd="0" presId="urn:microsoft.com/office/officeart/2005/8/layout/vList2"/>
    <dgm:cxn modelId="{4E5333E1-2782-4736-8304-5B628C05C624}" srcId="{81B53C24-43F2-4114-8913-307DBB68827B}" destId="{2FCCD343-A7E6-40AD-B4C2-A20721E798F8}" srcOrd="0" destOrd="0" parTransId="{D89B909B-6FB7-4A9C-9505-D2419A1AE8EB}" sibTransId="{200C10DC-D0D9-404E-B78C-1B646E6C8E15}"/>
    <dgm:cxn modelId="{A61D7C07-53C6-4B48-BE7B-262DCA7240BE}" type="presParOf" srcId="{63893B8C-B51F-4E66-B37D-723544DE7C9A}" destId="{270CBCBC-AA32-40F6-B7E5-85DB807721C0}"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AD586D-7D86-4C83-BFE8-3BADDFF1A2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CB3D995-722E-4D73-9621-00AF554F2977}">
      <dgm:prSet custT="1"/>
      <dgm:spPr/>
      <dgm:t>
        <a:bodyPr/>
        <a:lstStyle/>
        <a:p>
          <a:pPr algn="ctr"/>
          <a:r>
            <a:rPr lang="el-GR" sz="1800" b="0" i="0" u="none" dirty="0">
              <a:latin typeface="Arial Narrow" panose="020B0606020202030204" pitchFamily="34" charset="0"/>
            </a:rPr>
            <a:t>Κατακύρωση/σύμβαση</a:t>
          </a:r>
        </a:p>
        <a:p>
          <a:pPr algn="ctr"/>
          <a:r>
            <a:rPr lang="el-GR" sz="2400" b="0" i="0" u="none" dirty="0">
              <a:latin typeface="Arial Narrow" panose="020B0606020202030204" pitchFamily="34" charset="0"/>
            </a:rPr>
            <a:t>2.536.582,60  €</a:t>
          </a:r>
          <a:endParaRPr lang="el-GR" sz="2400" b="1" dirty="0">
            <a:solidFill>
              <a:srgbClr val="002060"/>
            </a:solidFill>
            <a:latin typeface="Arial Narrow" panose="020B0606020202030204" pitchFamily="34" charset="0"/>
          </a:endParaRPr>
        </a:p>
      </dgm:t>
    </dgm:pt>
    <dgm:pt modelId="{C438C8D2-9E3B-4FFE-8343-79FEA7FB04FC}" type="parTrans" cxnId="{6790B468-0AAF-4D2A-BD26-7D9CA1BFA576}">
      <dgm:prSet/>
      <dgm:spPr/>
      <dgm:t>
        <a:bodyPr/>
        <a:lstStyle/>
        <a:p>
          <a:endParaRPr lang="el-GR" b="1">
            <a:solidFill>
              <a:srgbClr val="002060"/>
            </a:solidFill>
            <a:latin typeface="Arial Narrow" panose="020B0606020202030204" pitchFamily="34" charset="0"/>
          </a:endParaRPr>
        </a:p>
      </dgm:t>
    </dgm:pt>
    <dgm:pt modelId="{264DF56E-A407-4753-A436-F1C4C46ACA3C}" type="sibTrans" cxnId="{6790B468-0AAF-4D2A-BD26-7D9CA1BFA576}">
      <dgm:prSet/>
      <dgm:spPr/>
      <dgm:t>
        <a:bodyPr/>
        <a:lstStyle/>
        <a:p>
          <a:endParaRPr lang="el-GR" b="1">
            <a:solidFill>
              <a:srgbClr val="002060"/>
            </a:solidFill>
            <a:latin typeface="Arial Narrow" panose="020B0606020202030204" pitchFamily="34" charset="0"/>
          </a:endParaRPr>
        </a:p>
      </dgm:t>
    </dgm:pt>
    <dgm:pt modelId="{96A19DA6-3DA8-42F4-92D7-F11EE14B2F6A}" type="pres">
      <dgm:prSet presAssocID="{09AD586D-7D86-4C83-BFE8-3BADDFF1A2CE}" presName="linear" presStyleCnt="0">
        <dgm:presLayoutVars>
          <dgm:animLvl val="lvl"/>
          <dgm:resizeHandles val="exact"/>
        </dgm:presLayoutVars>
      </dgm:prSet>
      <dgm:spPr/>
    </dgm:pt>
    <dgm:pt modelId="{CA1451A8-A307-4877-9BF5-266C0B9F143C}" type="pres">
      <dgm:prSet presAssocID="{CCB3D995-722E-4D73-9621-00AF554F2977}" presName="parentText" presStyleLbl="node1" presStyleIdx="0" presStyleCnt="1" custScaleY="243194" custLinFactNeighborX="-3136" custLinFactNeighborY="-13598">
        <dgm:presLayoutVars>
          <dgm:chMax val="0"/>
          <dgm:bulletEnabled val="1"/>
        </dgm:presLayoutVars>
      </dgm:prSet>
      <dgm:spPr/>
    </dgm:pt>
  </dgm:ptLst>
  <dgm:cxnLst>
    <dgm:cxn modelId="{50699C39-3501-4217-8E67-2224E2306CC2}" type="presOf" srcId="{09AD586D-7D86-4C83-BFE8-3BADDFF1A2CE}" destId="{96A19DA6-3DA8-42F4-92D7-F11EE14B2F6A}" srcOrd="0" destOrd="0" presId="urn:microsoft.com/office/officeart/2005/8/layout/vList2"/>
    <dgm:cxn modelId="{6790B468-0AAF-4D2A-BD26-7D9CA1BFA576}" srcId="{09AD586D-7D86-4C83-BFE8-3BADDFF1A2CE}" destId="{CCB3D995-722E-4D73-9621-00AF554F2977}" srcOrd="0" destOrd="0" parTransId="{C438C8D2-9E3B-4FFE-8343-79FEA7FB04FC}" sibTransId="{264DF56E-A407-4753-A436-F1C4C46ACA3C}"/>
    <dgm:cxn modelId="{F04807B1-1A37-4C9B-B690-336DC8DB6467}" type="presOf" srcId="{CCB3D995-722E-4D73-9621-00AF554F2977}" destId="{CA1451A8-A307-4877-9BF5-266C0B9F143C}" srcOrd="0" destOrd="0" presId="urn:microsoft.com/office/officeart/2005/8/layout/vList2"/>
    <dgm:cxn modelId="{C4E4F990-6DFE-49CC-9718-5637B7CFEC06}" type="presParOf" srcId="{96A19DA6-3DA8-42F4-92D7-F11EE14B2F6A}" destId="{CA1451A8-A307-4877-9BF5-266C0B9F143C}"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CBCBC-AA32-40F6-B7E5-85DB807721C0}">
      <dsp:nvSpPr>
        <dsp:cNvPr id="0" name=""/>
        <dsp:cNvSpPr/>
      </dsp:nvSpPr>
      <dsp:spPr>
        <a:xfrm>
          <a:off x="0" y="485832"/>
          <a:ext cx="3658284" cy="1949066"/>
        </a:xfrm>
        <a:prstGeom prst="roundRect">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0" i="0" u="none" kern="1200" dirty="0">
              <a:latin typeface="Arial Narrow" panose="020B0606020202030204" pitchFamily="34" charset="0"/>
            </a:rPr>
            <a:t>Προϋπολογισμός </a:t>
          </a:r>
          <a:r>
            <a:rPr lang="en-US" sz="1800" b="0" i="0" u="none" kern="1200" dirty="0" err="1">
              <a:latin typeface="Arial Narrow" panose="020B0606020202030204" pitchFamily="34" charset="0"/>
            </a:rPr>
            <a:t>δι</a:t>
          </a:r>
          <a:r>
            <a:rPr lang="en-US" sz="1800" b="0" i="0" u="none" kern="1200" dirty="0">
              <a:latin typeface="Arial Narrow" panose="020B0606020202030204" pitchFamily="34" charset="0"/>
            </a:rPr>
            <a:t>αγωνισμών Tακτικού</a:t>
          </a:r>
          <a:r>
            <a:rPr lang="el-GR" sz="1800" b="0" i="0" u="none" kern="1200" dirty="0">
              <a:latin typeface="Arial Narrow" panose="020B0606020202030204" pitchFamily="34" charset="0"/>
            </a:rPr>
            <a:t> Προϋπολογισμού</a:t>
          </a:r>
          <a:r>
            <a:rPr lang="en-US" sz="1800" b="0" i="0" u="none" kern="1200" dirty="0">
              <a:latin typeface="Arial Narrow" panose="020B0606020202030204" pitchFamily="34" charset="0"/>
            </a:rPr>
            <a:t> </a:t>
          </a:r>
        </a:p>
        <a:p>
          <a:pPr marL="0" lvl="0" indent="0" algn="ctr" defTabSz="800100">
            <a:lnSpc>
              <a:spcPct val="90000"/>
            </a:lnSpc>
            <a:spcBef>
              <a:spcPct val="0"/>
            </a:spcBef>
            <a:spcAft>
              <a:spcPct val="35000"/>
            </a:spcAft>
            <a:buNone/>
          </a:pPr>
          <a:r>
            <a:rPr lang="en-US" sz="1800" b="0" i="0" u="none" kern="1200" dirty="0">
              <a:latin typeface="Arial Narrow" panose="020B0606020202030204" pitchFamily="34" charset="0"/>
            </a:rPr>
            <a:t>(</a:t>
          </a:r>
          <a:r>
            <a:rPr lang="en-US" sz="1800" b="0" i="0" u="none" kern="1200" dirty="0" err="1">
              <a:latin typeface="Arial Narrow" panose="020B0606020202030204" pitchFamily="34" charset="0"/>
            </a:rPr>
            <a:t>εκτός</a:t>
          </a:r>
          <a:r>
            <a:rPr lang="en-US" sz="1800" b="0" i="0" u="none" kern="1200" dirty="0">
              <a:latin typeface="Arial Narrow" panose="020B0606020202030204" pitchFamily="34" charset="0"/>
            </a:rPr>
            <a:t> </a:t>
          </a:r>
          <a:r>
            <a:rPr lang="en-US" sz="1800" b="0" i="0" u="none" kern="1200" dirty="0" err="1">
              <a:latin typeface="Arial Narrow" panose="020B0606020202030204" pitchFamily="34" charset="0"/>
            </a:rPr>
            <a:t>διετούς</a:t>
          </a:r>
          <a:r>
            <a:rPr lang="en-US" sz="1800" b="0" i="0" u="none" kern="1200" dirty="0">
              <a:latin typeface="Arial Narrow" panose="020B0606020202030204" pitchFamily="34" charset="0"/>
            </a:rPr>
            <a:t> καθα</a:t>
          </a:r>
          <a:r>
            <a:rPr lang="en-US" sz="1800" b="0" i="0" u="none" kern="1200" dirty="0" err="1">
              <a:latin typeface="Arial Narrow" panose="020B0606020202030204" pitchFamily="34" charset="0"/>
            </a:rPr>
            <a:t>ριότητ</a:t>
          </a:r>
          <a:r>
            <a:rPr lang="en-US" sz="1800" b="0" i="0" u="none" kern="1200" dirty="0">
              <a:latin typeface="Arial Narrow" panose="020B0606020202030204" pitchFamily="34" charset="0"/>
            </a:rPr>
            <a:t>ας)</a:t>
          </a:r>
          <a:endParaRPr lang="el-GR" sz="1800" b="0" i="0" u="none" kern="1200" dirty="0">
            <a:latin typeface="Arial Narrow" panose="020B0606020202030204" pitchFamily="34" charset="0"/>
          </a:endParaRPr>
        </a:p>
        <a:p>
          <a:pPr marL="0" lvl="0" indent="0" algn="ctr" defTabSz="800100">
            <a:lnSpc>
              <a:spcPct val="90000"/>
            </a:lnSpc>
            <a:spcBef>
              <a:spcPct val="0"/>
            </a:spcBef>
            <a:spcAft>
              <a:spcPct val="35000"/>
            </a:spcAft>
            <a:buNone/>
          </a:pPr>
          <a:r>
            <a:rPr lang="el-GR" sz="2400" b="0" i="0" u="none" kern="1200" dirty="0">
              <a:latin typeface="Arial Narrow" panose="020B0606020202030204" pitchFamily="34" charset="0"/>
            </a:rPr>
            <a:t>2.974.181,42 €</a:t>
          </a:r>
          <a:endParaRPr lang="el-GR" sz="2400" b="1" kern="1200" dirty="0">
            <a:latin typeface="Arial Narrow" panose="020B0606020202030204" pitchFamily="34" charset="0"/>
          </a:endParaRPr>
        </a:p>
      </dsp:txBody>
      <dsp:txXfrm>
        <a:off x="95146" y="580978"/>
        <a:ext cx="3467992" cy="17587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451A8-A307-4877-9BF5-266C0B9F143C}">
      <dsp:nvSpPr>
        <dsp:cNvPr id="0" name=""/>
        <dsp:cNvSpPr/>
      </dsp:nvSpPr>
      <dsp:spPr>
        <a:xfrm>
          <a:off x="0" y="26561"/>
          <a:ext cx="3493443" cy="7959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b="0" i="0" u="none" kern="1200" dirty="0">
              <a:latin typeface="Arial Narrow" panose="020B0606020202030204" pitchFamily="34" charset="0"/>
            </a:rPr>
            <a:t>Κατακύρωση/σύμβαση</a:t>
          </a:r>
        </a:p>
        <a:p>
          <a:pPr marL="0" lvl="0" indent="0" algn="ctr" defTabSz="800100">
            <a:lnSpc>
              <a:spcPct val="90000"/>
            </a:lnSpc>
            <a:spcBef>
              <a:spcPct val="0"/>
            </a:spcBef>
            <a:spcAft>
              <a:spcPct val="35000"/>
            </a:spcAft>
            <a:buNone/>
          </a:pPr>
          <a:r>
            <a:rPr lang="el-GR" sz="2400" b="0" i="0" u="none" kern="1200" dirty="0">
              <a:latin typeface="Arial Narrow" panose="020B0606020202030204" pitchFamily="34" charset="0"/>
            </a:rPr>
            <a:t>2.536.582,60  €</a:t>
          </a:r>
          <a:endParaRPr lang="el-GR" sz="2400" b="1" kern="1200" dirty="0">
            <a:solidFill>
              <a:srgbClr val="002060"/>
            </a:solidFill>
            <a:latin typeface="Arial Narrow" panose="020B0606020202030204" pitchFamily="34" charset="0"/>
          </a:endParaRPr>
        </a:p>
      </dsp:txBody>
      <dsp:txXfrm>
        <a:off x="38854" y="65415"/>
        <a:ext cx="3415735" cy="7182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279CB-92A6-414F-B14D-92754045ADBF}" type="datetimeFigureOut">
              <a:rPr lang="el-GR" smtClean="0"/>
              <a:t>01/02/2021</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5303FD-8CCE-4509-B8DE-9A84A8884D4C}" type="slidenum">
              <a:rPr lang="el-GR" smtClean="0"/>
              <a:t>‹#›</a:t>
            </a:fld>
            <a:endParaRPr lang="el-GR"/>
          </a:p>
        </p:txBody>
      </p:sp>
    </p:spTree>
    <p:extLst>
      <p:ext uri="{BB962C8B-B14F-4D97-AF65-F5344CB8AC3E}">
        <p14:creationId xmlns:p14="http://schemas.microsoft.com/office/powerpoint/2010/main" val="257581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81BCB-16A5-44FB-B25D-7E8962F565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C158E43B-9968-4133-9A59-AA78C18E7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EA52D148-D3D1-4094-87E4-5D591C889247}"/>
              </a:ext>
            </a:extLst>
          </p:cNvPr>
          <p:cNvSpPr>
            <a:spLocks noGrp="1"/>
          </p:cNvSpPr>
          <p:nvPr>
            <p:ph type="dt" sz="half" idx="10"/>
          </p:nvPr>
        </p:nvSpPr>
        <p:spPr/>
        <p:txBody>
          <a:bodyPr/>
          <a:lstStyle/>
          <a:p>
            <a:fld id="{777C3EA6-05E9-4577-BE1D-C8B9E6DC733A}" type="datetime1">
              <a:rPr lang="en-US" smtClean="0"/>
              <a:t>2/1/2021</a:t>
            </a:fld>
            <a:endParaRPr lang="en-US" dirty="0"/>
          </a:p>
        </p:txBody>
      </p:sp>
      <p:sp>
        <p:nvSpPr>
          <p:cNvPr id="5" name="Footer Placeholder 4">
            <a:extLst>
              <a:ext uri="{FF2B5EF4-FFF2-40B4-BE49-F238E27FC236}">
                <a16:creationId xmlns:a16="http://schemas.microsoft.com/office/drawing/2014/main" id="{63648A59-211B-4323-A83B-CD33BBE8DC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E21A27-6713-4BC9-805A-DDDF3FE8D06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8579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FD9E-AD2E-457B-AC14-5CCFFE00D064}"/>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F4428183-A0C9-483A-BC94-1670A6AAD4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1C3A562-6968-4679-A54E-47785BD6368D}"/>
              </a:ext>
            </a:extLst>
          </p:cNvPr>
          <p:cNvSpPr>
            <a:spLocks noGrp="1"/>
          </p:cNvSpPr>
          <p:nvPr>
            <p:ph type="dt" sz="half" idx="10"/>
          </p:nvPr>
        </p:nvSpPr>
        <p:spPr/>
        <p:txBody>
          <a:bodyPr/>
          <a:lstStyle/>
          <a:p>
            <a:fld id="{56540EA0-1181-4EA7-A965-3CA3C9C7A699}" type="datetime1">
              <a:rPr lang="en-US" smtClean="0"/>
              <a:t>2/1/2021</a:t>
            </a:fld>
            <a:endParaRPr lang="en-US" dirty="0"/>
          </a:p>
        </p:txBody>
      </p:sp>
      <p:sp>
        <p:nvSpPr>
          <p:cNvPr id="5" name="Footer Placeholder 4">
            <a:extLst>
              <a:ext uri="{FF2B5EF4-FFF2-40B4-BE49-F238E27FC236}">
                <a16:creationId xmlns:a16="http://schemas.microsoft.com/office/drawing/2014/main" id="{D5F64642-005F-4B93-AAD2-2DAE9B318C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2E0379E-C8C1-4566-A324-F3768C1418C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998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968030-50BF-4862-85BF-4A37B5A909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03BA5BCD-6E8F-4E8B-9AFC-D4115850C2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BFAE4D1E-322D-465C-9A44-675D54A9B471}"/>
              </a:ext>
            </a:extLst>
          </p:cNvPr>
          <p:cNvSpPr>
            <a:spLocks noGrp="1"/>
          </p:cNvSpPr>
          <p:nvPr>
            <p:ph type="dt" sz="half" idx="10"/>
          </p:nvPr>
        </p:nvSpPr>
        <p:spPr/>
        <p:txBody>
          <a:bodyPr/>
          <a:lstStyle/>
          <a:p>
            <a:fld id="{DC3FC9D5-7E36-4825-9357-CC3285D8FA78}" type="datetime1">
              <a:rPr lang="en-US" smtClean="0"/>
              <a:t>2/1/2021</a:t>
            </a:fld>
            <a:endParaRPr lang="en-US" dirty="0"/>
          </a:p>
        </p:txBody>
      </p:sp>
      <p:sp>
        <p:nvSpPr>
          <p:cNvPr id="5" name="Footer Placeholder 4">
            <a:extLst>
              <a:ext uri="{FF2B5EF4-FFF2-40B4-BE49-F238E27FC236}">
                <a16:creationId xmlns:a16="http://schemas.microsoft.com/office/drawing/2014/main" id="{0FC7BE3A-3467-47A4-801A-FF6949542D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92688A-EBD9-4847-976C-DC28F41A82E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972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82CA3-F237-4027-82DA-640BC259B9E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B0104172-47DE-49CF-94D5-BE25F85581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4716C246-C9A2-4F11-8E41-4C7807F72B35}"/>
              </a:ext>
            </a:extLst>
          </p:cNvPr>
          <p:cNvSpPr>
            <a:spLocks noGrp="1"/>
          </p:cNvSpPr>
          <p:nvPr>
            <p:ph type="dt" sz="half" idx="10"/>
          </p:nvPr>
        </p:nvSpPr>
        <p:spPr/>
        <p:txBody>
          <a:bodyPr/>
          <a:lstStyle/>
          <a:p>
            <a:fld id="{49C63204-F320-4138-B10A-4F197F18E97C}" type="datetime1">
              <a:rPr lang="en-US" smtClean="0"/>
              <a:t>2/1/2021</a:t>
            </a:fld>
            <a:endParaRPr lang="en-US" dirty="0"/>
          </a:p>
        </p:txBody>
      </p:sp>
      <p:sp>
        <p:nvSpPr>
          <p:cNvPr id="5" name="Footer Placeholder 4">
            <a:extLst>
              <a:ext uri="{FF2B5EF4-FFF2-40B4-BE49-F238E27FC236}">
                <a16:creationId xmlns:a16="http://schemas.microsoft.com/office/drawing/2014/main" id="{BC41CA21-76E4-4680-9727-B6FFA47E6F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B4A673-3F03-4D80-83F9-44541A93F04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658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D080-8944-4393-AC64-A356C31B9C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9E3DBCAF-09AA-4809-B177-2F86B74632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1E7346-23EA-4498-82EB-67B7E46F62A7}"/>
              </a:ext>
            </a:extLst>
          </p:cNvPr>
          <p:cNvSpPr>
            <a:spLocks noGrp="1"/>
          </p:cNvSpPr>
          <p:nvPr>
            <p:ph type="dt" sz="half" idx="10"/>
          </p:nvPr>
        </p:nvSpPr>
        <p:spPr/>
        <p:txBody>
          <a:bodyPr/>
          <a:lstStyle/>
          <a:p>
            <a:fld id="{9225B542-FD11-472C-968A-355C5A417786}" type="datetime1">
              <a:rPr lang="en-US" smtClean="0"/>
              <a:t>2/1/2021</a:t>
            </a:fld>
            <a:endParaRPr lang="en-US" dirty="0"/>
          </a:p>
        </p:txBody>
      </p:sp>
      <p:sp>
        <p:nvSpPr>
          <p:cNvPr id="5" name="Footer Placeholder 4">
            <a:extLst>
              <a:ext uri="{FF2B5EF4-FFF2-40B4-BE49-F238E27FC236}">
                <a16:creationId xmlns:a16="http://schemas.microsoft.com/office/drawing/2014/main" id="{FDCC7507-36AE-4F59-9659-27F802E47F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2E202A-EDD6-43A5-9665-CA9C1F7E0A3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057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1DDFA-7314-40F8-9586-5F785866692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7886A5BB-981B-4AA5-A631-958037DE90D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CDC0E439-0666-4F94-81B6-77DC233ACA9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D902ECA3-9A19-4410-B449-2D9C579478EC}"/>
              </a:ext>
            </a:extLst>
          </p:cNvPr>
          <p:cNvSpPr>
            <a:spLocks noGrp="1"/>
          </p:cNvSpPr>
          <p:nvPr>
            <p:ph type="dt" sz="half" idx="10"/>
          </p:nvPr>
        </p:nvSpPr>
        <p:spPr/>
        <p:txBody>
          <a:bodyPr/>
          <a:lstStyle/>
          <a:p>
            <a:fld id="{B1E0EC88-474F-476F-99C8-7DC383F5408C}" type="datetime1">
              <a:rPr lang="en-US" smtClean="0"/>
              <a:t>2/1/2021</a:t>
            </a:fld>
            <a:endParaRPr lang="en-US" dirty="0"/>
          </a:p>
        </p:txBody>
      </p:sp>
      <p:sp>
        <p:nvSpPr>
          <p:cNvPr id="6" name="Footer Placeholder 5">
            <a:extLst>
              <a:ext uri="{FF2B5EF4-FFF2-40B4-BE49-F238E27FC236}">
                <a16:creationId xmlns:a16="http://schemas.microsoft.com/office/drawing/2014/main" id="{88D90F25-3D57-490A-A537-C028AFD24E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B81502-1988-438D-B879-05398C6B7DB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903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718AE-FA52-421F-851F-DF88DD3D5031}"/>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5EBD37BA-7217-44B6-B7A3-AE7987C40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A486070-2301-457D-8B68-04149C97610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2DF693E0-7EA1-4EE1-BCCC-AAA1E3B239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D6CF2C1-D961-462A-A096-74B904B4ED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E982EC77-C0AB-46FD-B2C2-47CF4986D31E}"/>
              </a:ext>
            </a:extLst>
          </p:cNvPr>
          <p:cNvSpPr>
            <a:spLocks noGrp="1"/>
          </p:cNvSpPr>
          <p:nvPr>
            <p:ph type="dt" sz="half" idx="10"/>
          </p:nvPr>
        </p:nvSpPr>
        <p:spPr/>
        <p:txBody>
          <a:bodyPr/>
          <a:lstStyle/>
          <a:p>
            <a:fld id="{8F6076FA-06BA-487F-B59E-5F130F1B9128}" type="datetime1">
              <a:rPr lang="en-US" smtClean="0"/>
              <a:t>2/1/2021</a:t>
            </a:fld>
            <a:endParaRPr lang="en-US" dirty="0"/>
          </a:p>
        </p:txBody>
      </p:sp>
      <p:sp>
        <p:nvSpPr>
          <p:cNvPr id="8" name="Footer Placeholder 7">
            <a:extLst>
              <a:ext uri="{FF2B5EF4-FFF2-40B4-BE49-F238E27FC236}">
                <a16:creationId xmlns:a16="http://schemas.microsoft.com/office/drawing/2014/main" id="{C815465E-10DD-4B2D-930E-A645B80A90A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AD84C21-AE3E-457A-B361-8F69684B30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0817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3C53-503D-4C3A-BC36-EB4E78118411}"/>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0E5F457F-91CA-45F9-85BA-4E2A1B3C8A84}"/>
              </a:ext>
            </a:extLst>
          </p:cNvPr>
          <p:cNvSpPr>
            <a:spLocks noGrp="1"/>
          </p:cNvSpPr>
          <p:nvPr>
            <p:ph type="dt" sz="half" idx="10"/>
          </p:nvPr>
        </p:nvSpPr>
        <p:spPr/>
        <p:txBody>
          <a:bodyPr/>
          <a:lstStyle/>
          <a:p>
            <a:fld id="{90B754D2-E0BA-40E0-8697-9FB1235594FB}" type="datetime1">
              <a:rPr lang="en-US" smtClean="0"/>
              <a:t>2/1/2021</a:t>
            </a:fld>
            <a:endParaRPr lang="en-US" dirty="0"/>
          </a:p>
        </p:txBody>
      </p:sp>
      <p:sp>
        <p:nvSpPr>
          <p:cNvPr id="4" name="Footer Placeholder 3">
            <a:extLst>
              <a:ext uri="{FF2B5EF4-FFF2-40B4-BE49-F238E27FC236}">
                <a16:creationId xmlns:a16="http://schemas.microsoft.com/office/drawing/2014/main" id="{FE42187F-B39C-43A4-B624-C79FA2459DC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3136A12-3EA5-4B5B-8FF3-3A621B65EE6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1551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FE37A5-65D8-46E5-8CA9-ADD8F191E615}"/>
              </a:ext>
            </a:extLst>
          </p:cNvPr>
          <p:cNvSpPr>
            <a:spLocks noGrp="1"/>
          </p:cNvSpPr>
          <p:nvPr>
            <p:ph type="dt" sz="half" idx="10"/>
          </p:nvPr>
        </p:nvSpPr>
        <p:spPr/>
        <p:txBody>
          <a:bodyPr/>
          <a:lstStyle/>
          <a:p>
            <a:fld id="{19E7446F-140E-4FB3-A947-77776EFAEA2E}" type="datetime1">
              <a:rPr lang="en-US" smtClean="0"/>
              <a:t>2/1/2021</a:t>
            </a:fld>
            <a:endParaRPr lang="en-US" dirty="0"/>
          </a:p>
        </p:txBody>
      </p:sp>
      <p:sp>
        <p:nvSpPr>
          <p:cNvPr id="3" name="Footer Placeholder 2">
            <a:extLst>
              <a:ext uri="{FF2B5EF4-FFF2-40B4-BE49-F238E27FC236}">
                <a16:creationId xmlns:a16="http://schemas.microsoft.com/office/drawing/2014/main" id="{0950C15A-603B-4C36-BE61-D67E9E839A2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950FF70-4841-49E2-9361-6DE36B9AA72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704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2C11A-7F69-40A8-B116-E23FA9E9E8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4E449889-573D-482F-9917-1997A1413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EF537A44-0D49-41F3-BDB3-604FAACFC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DB1B58-311B-4B2A-8958-FE75E580FA7A}"/>
              </a:ext>
            </a:extLst>
          </p:cNvPr>
          <p:cNvSpPr>
            <a:spLocks noGrp="1"/>
          </p:cNvSpPr>
          <p:nvPr>
            <p:ph type="dt" sz="half" idx="10"/>
          </p:nvPr>
        </p:nvSpPr>
        <p:spPr/>
        <p:txBody>
          <a:bodyPr/>
          <a:lstStyle/>
          <a:p>
            <a:fld id="{B8AC0538-0CD1-490D-BB60-FEC91EE0662B}" type="datetime1">
              <a:rPr lang="en-US" smtClean="0"/>
              <a:t>2/1/2021</a:t>
            </a:fld>
            <a:endParaRPr lang="en-US" dirty="0"/>
          </a:p>
        </p:txBody>
      </p:sp>
      <p:sp>
        <p:nvSpPr>
          <p:cNvPr id="6" name="Footer Placeholder 5">
            <a:extLst>
              <a:ext uri="{FF2B5EF4-FFF2-40B4-BE49-F238E27FC236}">
                <a16:creationId xmlns:a16="http://schemas.microsoft.com/office/drawing/2014/main" id="{03786604-48A7-48DB-8C9B-2B0236D423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822FD9F-D270-411C-A4C8-DFB3AEE065C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496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EF9C8-9FF0-463C-867B-1F33783C9C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FA6743FA-2415-4504-B287-3F41E2E7CC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495E19BC-5D03-49C5-98FA-7EA40370AB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1116EF-2412-4659-A37B-2C39848408D2}"/>
              </a:ext>
            </a:extLst>
          </p:cNvPr>
          <p:cNvSpPr>
            <a:spLocks noGrp="1"/>
          </p:cNvSpPr>
          <p:nvPr>
            <p:ph type="dt" sz="half" idx="10"/>
          </p:nvPr>
        </p:nvSpPr>
        <p:spPr/>
        <p:txBody>
          <a:bodyPr/>
          <a:lstStyle/>
          <a:p>
            <a:fld id="{620109B0-DF5F-4B04-B5E1-86D9C56FEF3E}" type="datetime1">
              <a:rPr lang="en-US" smtClean="0"/>
              <a:t>2/1/2021</a:t>
            </a:fld>
            <a:endParaRPr lang="en-US" dirty="0"/>
          </a:p>
        </p:txBody>
      </p:sp>
      <p:sp>
        <p:nvSpPr>
          <p:cNvPr id="6" name="Footer Placeholder 5">
            <a:extLst>
              <a:ext uri="{FF2B5EF4-FFF2-40B4-BE49-F238E27FC236}">
                <a16:creationId xmlns:a16="http://schemas.microsoft.com/office/drawing/2014/main" id="{5A567CE8-21C1-4993-B7FF-D897C7056C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EC3C7A-0F9D-41C9-ADC7-EB74D4B61F3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9163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C09601-DE24-4513-B308-A21201754D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DD764BB6-C3FD-48A0-8C49-EA07A35BB4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32DA056-60E2-4E4F-944D-F249C65D9B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C493D4-CE5C-40C0-BFAF-800526EC3B37}" type="datetime1">
              <a:rPr lang="en-US" smtClean="0"/>
              <a:t>2/1/2021</a:t>
            </a:fld>
            <a:endParaRPr lang="en-US" dirty="0"/>
          </a:p>
        </p:txBody>
      </p:sp>
      <p:sp>
        <p:nvSpPr>
          <p:cNvPr id="5" name="Footer Placeholder 4">
            <a:extLst>
              <a:ext uri="{FF2B5EF4-FFF2-40B4-BE49-F238E27FC236}">
                <a16:creationId xmlns:a16="http://schemas.microsoft.com/office/drawing/2014/main" id="{11D00446-5649-418B-B4CF-D00D24C87D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D882C28-04A9-47A6-84F1-3796C7566D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03812053"/>
      </p:ext>
    </p:extLst>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chart" Target="../charts/chart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F678B9-A652-4F63-A313-3DD462411376}"/>
              </a:ext>
            </a:extLst>
          </p:cNvPr>
          <p:cNvPicPr>
            <a:picLocks noChangeAspect="1"/>
          </p:cNvPicPr>
          <p:nvPr/>
        </p:nvPicPr>
        <p:blipFill>
          <a:blip r:embed="rId2"/>
          <a:stretch>
            <a:fillRect/>
          </a:stretch>
        </p:blipFill>
        <p:spPr>
          <a:xfrm>
            <a:off x="879129" y="149290"/>
            <a:ext cx="1303167" cy="1300995"/>
          </a:xfrm>
          <a:prstGeom prst="rect">
            <a:avLst/>
          </a:prstGeom>
        </p:spPr>
      </p:pic>
      <p:sp>
        <p:nvSpPr>
          <p:cNvPr id="6" name="TextBox 5">
            <a:extLst>
              <a:ext uri="{FF2B5EF4-FFF2-40B4-BE49-F238E27FC236}">
                <a16:creationId xmlns:a16="http://schemas.microsoft.com/office/drawing/2014/main" id="{C22262D5-770E-4F14-A953-568E70C424C3}"/>
              </a:ext>
            </a:extLst>
          </p:cNvPr>
          <p:cNvSpPr txBox="1"/>
          <p:nvPr/>
        </p:nvSpPr>
        <p:spPr>
          <a:xfrm>
            <a:off x="3200404" y="519481"/>
            <a:ext cx="6809300" cy="584775"/>
          </a:xfrm>
          <a:prstGeom prst="rect">
            <a:avLst/>
          </a:prstGeom>
          <a:noFill/>
        </p:spPr>
        <p:txBody>
          <a:bodyPr wrap="none" rtlCol="0">
            <a:spAutoFit/>
          </a:bodyPr>
          <a:lstStyle/>
          <a:p>
            <a:r>
              <a:rPr lang="el-GR" sz="3200" dirty="0">
                <a:effectLst>
                  <a:outerShdw blurRad="38100" dist="38100" dir="2700000" algn="tl">
                    <a:srgbClr val="000000">
                      <a:alpha val="43137"/>
                    </a:srgbClr>
                  </a:outerShdw>
                </a:effectLst>
                <a:latin typeface="Arial Narrow" panose="020B0606020202030204" pitchFamily="34" charset="0"/>
              </a:rPr>
              <a:t>ΔΙΕΥΘΥΝΣΗ ΟΙΚΟΝΟΜΙΚΩΝ ΥΠΗΡΕΣΙΩΝ</a:t>
            </a:r>
          </a:p>
        </p:txBody>
      </p:sp>
      <p:sp>
        <p:nvSpPr>
          <p:cNvPr id="10" name="TextBox 12">
            <a:extLst>
              <a:ext uri="{FF2B5EF4-FFF2-40B4-BE49-F238E27FC236}">
                <a16:creationId xmlns:a16="http://schemas.microsoft.com/office/drawing/2014/main" id="{6ECC3CAE-B5F3-452B-98AB-DF6F975799BD}"/>
              </a:ext>
            </a:extLst>
          </p:cNvPr>
          <p:cNvSpPr txBox="1">
            <a:spLocks noChangeArrowheads="1"/>
          </p:cNvSpPr>
          <p:nvPr/>
        </p:nvSpPr>
        <p:spPr bwMode="auto">
          <a:xfrm>
            <a:off x="74645" y="6348154"/>
            <a:ext cx="5429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l-GR" sz="1800" b="1" dirty="0">
                <a:latin typeface="Arial Narrow" panose="020B0606020202030204" pitchFamily="34" charset="0"/>
              </a:rPr>
              <a:t>Επιμέλεια: Ελένη </a:t>
            </a:r>
            <a:r>
              <a:rPr lang="el-GR" altLang="el-GR" sz="1800" b="1" dirty="0" err="1">
                <a:latin typeface="Arial Narrow" panose="020B0606020202030204" pitchFamily="34" charset="0"/>
              </a:rPr>
              <a:t>Μπατζιά</a:t>
            </a:r>
            <a:endParaRPr lang="el-GR" altLang="el-GR" sz="1800" b="1" dirty="0">
              <a:latin typeface="Arial Narrow" panose="020B0606020202030204" pitchFamily="34" charset="0"/>
            </a:endParaRPr>
          </a:p>
        </p:txBody>
      </p:sp>
      <p:sp>
        <p:nvSpPr>
          <p:cNvPr id="2" name="Slide Number Placeholder 1">
            <a:extLst>
              <a:ext uri="{FF2B5EF4-FFF2-40B4-BE49-F238E27FC236}">
                <a16:creationId xmlns:a16="http://schemas.microsoft.com/office/drawing/2014/main" id="{00352C9D-2B02-42B5-827E-9EEE39394BB2}"/>
              </a:ext>
            </a:extLst>
          </p:cNvPr>
          <p:cNvSpPr>
            <a:spLocks noGrp="1"/>
          </p:cNvSpPr>
          <p:nvPr>
            <p:ph type="sldNum" sz="quarter" idx="12"/>
          </p:nvPr>
        </p:nvSpPr>
        <p:spPr/>
        <p:txBody>
          <a:bodyPr/>
          <a:lstStyle/>
          <a:p>
            <a:fld id="{6D22F896-40B5-4ADD-8801-0D06FADFA095}" type="slidenum">
              <a:rPr lang="en-US" smtClean="0"/>
              <a:t>1</a:t>
            </a:fld>
            <a:endParaRPr lang="en-US" dirty="0"/>
          </a:p>
        </p:txBody>
      </p:sp>
      <p:sp>
        <p:nvSpPr>
          <p:cNvPr id="8" name="Rectangle 7">
            <a:extLst>
              <a:ext uri="{FF2B5EF4-FFF2-40B4-BE49-F238E27FC236}">
                <a16:creationId xmlns:a16="http://schemas.microsoft.com/office/drawing/2014/main" id="{A0CA9FF3-70C9-4E30-A2FC-F26F0C243EE2}"/>
              </a:ext>
            </a:extLst>
          </p:cNvPr>
          <p:cNvSpPr/>
          <p:nvPr/>
        </p:nvSpPr>
        <p:spPr>
          <a:xfrm>
            <a:off x="2620882" y="2195469"/>
            <a:ext cx="7968343" cy="954107"/>
          </a:xfrm>
          <a:prstGeom prst="rect">
            <a:avLst/>
          </a:prstGeom>
        </p:spPr>
        <p:txBody>
          <a:bodyPr wrap="square">
            <a:spAutoFit/>
          </a:bodyPr>
          <a:lstStyle/>
          <a:p>
            <a:pPr algn="ctr"/>
            <a:r>
              <a:rPr lang="el-GR" sz="2800" b="1" spc="-50" dirty="0">
                <a:latin typeface="Arial Narrow" panose="020B0606020202030204" pitchFamily="34" charset="0"/>
                <a:ea typeface="+mj-ea"/>
                <a:cs typeface="+mj-cs"/>
              </a:rPr>
              <a:t>Επισκόπηση έργου Διεύθυνσης Οικονομικών Υπηρεσιών</a:t>
            </a:r>
            <a:r>
              <a:rPr lang="en-US" sz="2800" b="1" spc="-50" dirty="0">
                <a:latin typeface="Arial Narrow" panose="020B0606020202030204" pitchFamily="34" charset="0"/>
                <a:ea typeface="+mj-ea"/>
                <a:cs typeface="+mj-cs"/>
              </a:rPr>
              <a:t> </a:t>
            </a:r>
          </a:p>
          <a:p>
            <a:pPr algn="ctr"/>
            <a:r>
              <a:rPr lang="el-GR" sz="2800" b="1" spc="-50" dirty="0">
                <a:latin typeface="Arial Narrow" panose="020B0606020202030204" pitchFamily="34" charset="0"/>
                <a:ea typeface="+mj-ea"/>
                <a:cs typeface="+mj-cs"/>
              </a:rPr>
              <a:t>Τμήματος Προμηθειών για το </a:t>
            </a:r>
            <a:r>
              <a:rPr lang="en-US" sz="2800" b="1" spc="-50" dirty="0">
                <a:latin typeface="Arial Narrow" panose="020B0606020202030204" pitchFamily="34" charset="0"/>
                <a:ea typeface="+mj-ea"/>
                <a:cs typeface="+mj-cs"/>
              </a:rPr>
              <a:t>Ο</a:t>
            </a:r>
            <a:r>
              <a:rPr lang="el-GR" sz="2800" b="1" spc="-50" dirty="0" err="1">
                <a:latin typeface="Arial Narrow" panose="020B0606020202030204" pitchFamily="34" charset="0"/>
                <a:ea typeface="+mj-ea"/>
                <a:cs typeface="+mj-cs"/>
              </a:rPr>
              <a:t>ικονομικό</a:t>
            </a:r>
            <a:r>
              <a:rPr lang="el-GR" sz="2800" b="1" spc="-50" dirty="0">
                <a:latin typeface="Arial Narrow" panose="020B0606020202030204" pitchFamily="34" charset="0"/>
                <a:ea typeface="+mj-ea"/>
                <a:cs typeface="+mj-cs"/>
              </a:rPr>
              <a:t> </a:t>
            </a:r>
            <a:r>
              <a:rPr lang="en-US" sz="2800" b="1" spc="-50" dirty="0">
                <a:latin typeface="Arial Narrow" panose="020B0606020202030204" pitchFamily="34" charset="0"/>
                <a:ea typeface="+mj-ea"/>
                <a:cs typeface="+mj-cs"/>
              </a:rPr>
              <a:t>Έ</a:t>
            </a:r>
            <a:r>
              <a:rPr lang="el-GR" sz="2800" b="1" spc="-50" dirty="0">
                <a:latin typeface="Arial Narrow" panose="020B0606020202030204" pitchFamily="34" charset="0"/>
                <a:ea typeface="+mj-ea"/>
                <a:cs typeface="+mj-cs"/>
              </a:rPr>
              <a:t>τος 2020</a:t>
            </a:r>
          </a:p>
        </p:txBody>
      </p:sp>
    </p:spTree>
    <p:extLst>
      <p:ext uri="{BB962C8B-B14F-4D97-AF65-F5344CB8AC3E}">
        <p14:creationId xmlns:p14="http://schemas.microsoft.com/office/powerpoint/2010/main" val="3457420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4280957-3926-4BF4-BE00-32B4E9DF8826}"/>
              </a:ext>
            </a:extLst>
          </p:cNvPr>
          <p:cNvSpPr>
            <a:spLocks noGrp="1"/>
          </p:cNvSpPr>
          <p:nvPr>
            <p:ph type="sldNum" sz="quarter" idx="12"/>
          </p:nvPr>
        </p:nvSpPr>
        <p:spPr/>
        <p:txBody>
          <a:bodyPr/>
          <a:lstStyle/>
          <a:p>
            <a:fld id="{6D22F896-40B5-4ADD-8801-0D06FADFA095}" type="slidenum">
              <a:rPr lang="en-US" smtClean="0"/>
              <a:t>10</a:t>
            </a:fld>
            <a:endParaRPr lang="en-US" dirty="0"/>
          </a:p>
        </p:txBody>
      </p:sp>
      <p:sp>
        <p:nvSpPr>
          <p:cNvPr id="5" name="Title 4">
            <a:extLst>
              <a:ext uri="{FF2B5EF4-FFF2-40B4-BE49-F238E27FC236}">
                <a16:creationId xmlns:a16="http://schemas.microsoft.com/office/drawing/2014/main" id="{91BBFAAE-B580-4C1D-839D-147D59B6335F}"/>
              </a:ext>
            </a:extLst>
          </p:cNvPr>
          <p:cNvSpPr txBox="1">
            <a:spLocks/>
          </p:cNvSpPr>
          <p:nvPr/>
        </p:nvSpPr>
        <p:spPr>
          <a:xfrm>
            <a:off x="0" y="1"/>
            <a:ext cx="12192000" cy="933834"/>
          </a:xfrm>
          <a:prstGeom prst="rect">
            <a:avLst/>
          </a:prstGeom>
        </p:spPr>
        <p:txBody>
          <a:bodyPr anchor="b" anchorCtr="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altLang="el-GR" sz="2800" b="1" dirty="0">
                <a:solidFill>
                  <a:schemeClr val="tx1">
                    <a:lumMod val="75000"/>
                    <a:lumOff val="25000"/>
                  </a:schemeClr>
                </a:solidFill>
                <a:latin typeface="Arial Narrow" panose="020B0606020202030204" pitchFamily="34" charset="0"/>
              </a:rPr>
              <a:t>Αναλυτικά οικονομικά </a:t>
            </a:r>
            <a:r>
              <a:rPr lang="el-GR" altLang="el-GR" sz="2800" b="1" dirty="0" err="1">
                <a:solidFill>
                  <a:schemeClr val="tx1">
                    <a:lumMod val="75000"/>
                    <a:lumOff val="25000"/>
                  </a:schemeClr>
                </a:solidFill>
                <a:latin typeface="Arial Narrow" panose="020B0606020202030204" pitchFamily="34" charset="0"/>
              </a:rPr>
              <a:t>στοιχε</a:t>
            </a:r>
            <a:r>
              <a:rPr lang="en-US" altLang="el-GR" sz="2800" b="1" dirty="0">
                <a:solidFill>
                  <a:schemeClr val="tx1">
                    <a:lumMod val="75000"/>
                    <a:lumOff val="25000"/>
                  </a:schemeClr>
                </a:solidFill>
                <a:latin typeface="Arial Narrow" panose="020B0606020202030204" pitchFamily="34" charset="0"/>
              </a:rPr>
              <a:t>ία </a:t>
            </a:r>
          </a:p>
          <a:p>
            <a:pPr algn="ctr"/>
            <a:r>
              <a:rPr lang="en-US" altLang="el-GR" sz="2800" b="1" dirty="0">
                <a:solidFill>
                  <a:schemeClr val="tx1">
                    <a:lumMod val="75000"/>
                    <a:lumOff val="25000"/>
                  </a:schemeClr>
                </a:solidFill>
                <a:latin typeface="Arial Narrow" panose="020B0606020202030204" pitchFamily="34" charset="0"/>
              </a:rPr>
              <a:t>α</a:t>
            </a:r>
            <a:r>
              <a:rPr lang="en-US" altLang="el-GR" sz="2800" b="1" dirty="0" err="1">
                <a:solidFill>
                  <a:schemeClr val="tx1">
                    <a:lumMod val="75000"/>
                    <a:lumOff val="25000"/>
                  </a:schemeClr>
                </a:solidFill>
                <a:latin typeface="Arial Narrow" panose="020B0606020202030204" pitchFamily="34" charset="0"/>
              </a:rPr>
              <a:t>νά</a:t>
            </a:r>
            <a:r>
              <a:rPr lang="en-US" altLang="el-GR" sz="2800" b="1" dirty="0">
                <a:solidFill>
                  <a:schemeClr val="tx1">
                    <a:lumMod val="75000"/>
                    <a:lumOff val="25000"/>
                  </a:schemeClr>
                </a:solidFill>
                <a:latin typeface="Arial Narrow" panose="020B0606020202030204" pitchFamily="34" charset="0"/>
              </a:rPr>
              <a:t> </a:t>
            </a:r>
            <a:r>
              <a:rPr lang="en-US" altLang="el-GR" sz="2800" b="1" dirty="0" err="1">
                <a:solidFill>
                  <a:schemeClr val="tx1">
                    <a:lumMod val="75000"/>
                    <a:lumOff val="25000"/>
                  </a:schemeClr>
                </a:solidFill>
                <a:latin typeface="Arial Narrow" panose="020B0606020202030204" pitchFamily="34" charset="0"/>
              </a:rPr>
              <a:t>Σχολή</a:t>
            </a:r>
            <a:r>
              <a:rPr lang="en-US" altLang="el-GR" sz="2800" b="1" dirty="0">
                <a:solidFill>
                  <a:schemeClr val="tx1">
                    <a:lumMod val="75000"/>
                    <a:lumOff val="25000"/>
                  </a:schemeClr>
                </a:solidFill>
                <a:latin typeface="Arial Narrow" panose="020B0606020202030204" pitchFamily="34" charset="0"/>
              </a:rPr>
              <a:t> ΕΜΠ</a:t>
            </a:r>
            <a:endParaRPr lang="el-GR" altLang="el-GR" sz="2800" b="1" dirty="0">
              <a:solidFill>
                <a:schemeClr val="tx1">
                  <a:lumMod val="75000"/>
                  <a:lumOff val="25000"/>
                </a:schemeClr>
              </a:solidFill>
              <a:latin typeface="Arial Narrow" panose="020B0606020202030204" pitchFamily="34" charset="0"/>
            </a:endParaRPr>
          </a:p>
        </p:txBody>
      </p:sp>
      <p:graphicFrame>
        <p:nvGraphicFramePr>
          <p:cNvPr id="2" name="Table 1">
            <a:extLst>
              <a:ext uri="{FF2B5EF4-FFF2-40B4-BE49-F238E27FC236}">
                <a16:creationId xmlns:a16="http://schemas.microsoft.com/office/drawing/2014/main" id="{3260DFD7-B420-4C79-901C-EE4A525B4B0E}"/>
              </a:ext>
            </a:extLst>
          </p:cNvPr>
          <p:cNvGraphicFramePr>
            <a:graphicFrameLocks noGrp="1"/>
          </p:cNvGraphicFramePr>
          <p:nvPr>
            <p:extLst>
              <p:ext uri="{D42A27DB-BD31-4B8C-83A1-F6EECF244321}">
                <p14:modId xmlns:p14="http://schemas.microsoft.com/office/powerpoint/2010/main" val="2079687978"/>
              </p:ext>
            </p:extLst>
          </p:nvPr>
        </p:nvGraphicFramePr>
        <p:xfrm>
          <a:off x="0" y="1023457"/>
          <a:ext cx="12192001" cy="5332891"/>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84988">
                  <a:extLst>
                    <a:ext uri="{9D8B030D-6E8A-4147-A177-3AD203B41FA5}">
                      <a16:colId xmlns:a16="http://schemas.microsoft.com/office/drawing/2014/main" val="1603790990"/>
                    </a:ext>
                  </a:extLst>
                </a:gridCol>
                <a:gridCol w="1101012">
                  <a:extLst>
                    <a:ext uri="{9D8B030D-6E8A-4147-A177-3AD203B41FA5}">
                      <a16:colId xmlns:a16="http://schemas.microsoft.com/office/drawing/2014/main" val="1849020202"/>
                    </a:ext>
                  </a:extLst>
                </a:gridCol>
                <a:gridCol w="1129004">
                  <a:extLst>
                    <a:ext uri="{9D8B030D-6E8A-4147-A177-3AD203B41FA5}">
                      <a16:colId xmlns:a16="http://schemas.microsoft.com/office/drawing/2014/main" val="2532841643"/>
                    </a:ext>
                  </a:extLst>
                </a:gridCol>
                <a:gridCol w="1166327">
                  <a:extLst>
                    <a:ext uri="{9D8B030D-6E8A-4147-A177-3AD203B41FA5}">
                      <a16:colId xmlns:a16="http://schemas.microsoft.com/office/drawing/2014/main" val="2815968784"/>
                    </a:ext>
                  </a:extLst>
                </a:gridCol>
                <a:gridCol w="961053">
                  <a:extLst>
                    <a:ext uri="{9D8B030D-6E8A-4147-A177-3AD203B41FA5}">
                      <a16:colId xmlns:a16="http://schemas.microsoft.com/office/drawing/2014/main" val="135755222"/>
                    </a:ext>
                  </a:extLst>
                </a:gridCol>
                <a:gridCol w="1026367">
                  <a:extLst>
                    <a:ext uri="{9D8B030D-6E8A-4147-A177-3AD203B41FA5}">
                      <a16:colId xmlns:a16="http://schemas.microsoft.com/office/drawing/2014/main" val="2753070000"/>
                    </a:ext>
                  </a:extLst>
                </a:gridCol>
                <a:gridCol w="690465">
                  <a:extLst>
                    <a:ext uri="{9D8B030D-6E8A-4147-A177-3AD203B41FA5}">
                      <a16:colId xmlns:a16="http://schemas.microsoft.com/office/drawing/2014/main" val="4119684314"/>
                    </a:ext>
                  </a:extLst>
                </a:gridCol>
                <a:gridCol w="965256">
                  <a:extLst>
                    <a:ext uri="{9D8B030D-6E8A-4147-A177-3AD203B41FA5}">
                      <a16:colId xmlns:a16="http://schemas.microsoft.com/office/drawing/2014/main" val="1853346862"/>
                    </a:ext>
                  </a:extLst>
                </a:gridCol>
                <a:gridCol w="760908">
                  <a:extLst>
                    <a:ext uri="{9D8B030D-6E8A-4147-A177-3AD203B41FA5}">
                      <a16:colId xmlns:a16="http://schemas.microsoft.com/office/drawing/2014/main" val="499391200"/>
                    </a:ext>
                  </a:extLst>
                </a:gridCol>
                <a:gridCol w="891279">
                  <a:extLst>
                    <a:ext uri="{9D8B030D-6E8A-4147-A177-3AD203B41FA5}">
                      <a16:colId xmlns:a16="http://schemas.microsoft.com/office/drawing/2014/main" val="3610112100"/>
                    </a:ext>
                  </a:extLst>
                </a:gridCol>
                <a:gridCol w="1239710">
                  <a:extLst>
                    <a:ext uri="{9D8B030D-6E8A-4147-A177-3AD203B41FA5}">
                      <a16:colId xmlns:a16="http://schemas.microsoft.com/office/drawing/2014/main" val="3524177927"/>
                    </a:ext>
                  </a:extLst>
                </a:gridCol>
                <a:gridCol w="1075632">
                  <a:extLst>
                    <a:ext uri="{9D8B030D-6E8A-4147-A177-3AD203B41FA5}">
                      <a16:colId xmlns:a16="http://schemas.microsoft.com/office/drawing/2014/main" val="2181251534"/>
                    </a:ext>
                  </a:extLst>
                </a:gridCol>
              </a:tblGrid>
              <a:tr h="1510030">
                <a:tc>
                  <a:txBody>
                    <a:bodyPr/>
                    <a:lstStyle/>
                    <a:p>
                      <a:pPr algn="ctr" fontAlgn="ctr"/>
                      <a:r>
                        <a:rPr lang="el-GR" sz="1200" u="none" strike="noStrike">
                          <a:solidFill>
                            <a:schemeClr val="tx1"/>
                          </a:solidFill>
                          <a:effectLst/>
                          <a:latin typeface="Arial Narrow" panose="020B0606020202030204" pitchFamily="34" charset="0"/>
                        </a:rPr>
                        <a:t>ΣΧΟΛΗ</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ΠΡΟΫΠΟΛΟΓΙΣΘΕΝΤΑ </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ΔΕΝ ΑΦΟΡΟΥΝ ΠΡΟΜΗΘΕΙΕΣ/ΥΠΗΡΕΣΙΕΣ</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ΠΡΟΫΠΟΛΟΓΙΣΜΟΣ ΠΟΥ ΕΞΕΤΑΖΕΤΑΙ (Α)</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ΕΞΟΦΛΗΘΕΝΤΑ (Β) </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ΜΗ ΥΛΟΠΟΙΗΘΕΝΤΑ (Γ)</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Δ= Α-(Β+Γ))</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ΚΑΤΑΚΥΡΩΣΕΙΣ  (Ε) </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Δ-Ε</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ΠΟΣΟΣΤΟ ΜΗ ΥΛΟΠΟΙΗΘΕΝΤΩΝ*</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ΠΟΣΟΣΤΟ ΕΞΟΦΛΗΘΕΝΤΩΝ &amp;  ΚΑΤΑΚΥΡΩΘΕΝΤΩΝ (ΑΠΟΡΡΟΦΗΣΗ)</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ΠΟΣΟΣΤΟ ΜΗ ΚΑΤΑΚΥΡΩΘΕΝΤΩΝ &amp; ΑΔΙΑΘΕΤΩΝ ΠΟΣΩΝ* *</a:t>
                      </a:r>
                      <a:endParaRPr lang="el-GR" sz="1200" b="1"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3969088862"/>
                  </a:ext>
                </a:extLst>
              </a:tr>
              <a:tr h="382286">
                <a:tc>
                  <a:txBody>
                    <a:bodyPr/>
                    <a:lstStyle/>
                    <a:p>
                      <a:pPr algn="l" fontAlgn="b"/>
                      <a:r>
                        <a:rPr lang="el-GR" sz="1200" u="none" strike="noStrike">
                          <a:solidFill>
                            <a:schemeClr val="tx1"/>
                          </a:solidFill>
                          <a:effectLst/>
                          <a:latin typeface="Arial Narrow" panose="020B0606020202030204" pitchFamily="34" charset="0"/>
                        </a:rPr>
                        <a:t>ΠΟΛΙΤΙΚΟΙ </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221.157,28 €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468,00 €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220.689,28 €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54.541,12 €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10.711,69 €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155.436,47 €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53.545,54 €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101.890,93 €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4,85%</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48,98%</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46,17%</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2631861668"/>
                  </a:ext>
                </a:extLst>
              </a:tr>
              <a:tr h="382286">
                <a:tc>
                  <a:txBody>
                    <a:bodyPr/>
                    <a:lstStyle/>
                    <a:p>
                      <a:pPr algn="l" fontAlgn="b"/>
                      <a:r>
                        <a:rPr lang="el-GR" sz="1200" u="none" strike="noStrike">
                          <a:solidFill>
                            <a:schemeClr val="tx1"/>
                          </a:solidFill>
                          <a:effectLst/>
                          <a:latin typeface="Arial Narrow" panose="020B0606020202030204" pitchFamily="34" charset="0"/>
                        </a:rPr>
                        <a:t>ΜΗΧΑΝΟΛΟΓΟΙ </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165.343,30 €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0,00 €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165.343,30 €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75.689,05 €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4.012,08 €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85.642,17 €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35.066,13 €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50.576,03 €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2,43%</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66,98%</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30,59%</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2605408839"/>
                  </a:ext>
                </a:extLst>
              </a:tr>
              <a:tr h="382286">
                <a:tc>
                  <a:txBody>
                    <a:bodyPr/>
                    <a:lstStyle/>
                    <a:p>
                      <a:pPr algn="l" fontAlgn="b"/>
                      <a:r>
                        <a:rPr lang="el-GR" sz="1200" u="none" strike="noStrike">
                          <a:solidFill>
                            <a:schemeClr val="tx1"/>
                          </a:solidFill>
                          <a:effectLst/>
                          <a:latin typeface="Arial Narrow" panose="020B0606020202030204" pitchFamily="34" charset="0"/>
                        </a:rPr>
                        <a:t>ΗΛΕΚΤΡΟΛΟΓΟΙ </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208.519,46 €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33.775,03 €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174.744,43 €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66.996,44 €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l" fontAlgn="b"/>
                      <a:r>
                        <a:rPr lang="el-GR" sz="1200" u="none" strike="noStrike">
                          <a:solidFill>
                            <a:schemeClr val="tx1"/>
                          </a:solidFill>
                          <a:effectLst/>
                          <a:latin typeface="Arial Narrow" panose="020B0606020202030204" pitchFamily="34" charset="0"/>
                        </a:rPr>
                        <a:t> </a:t>
                      </a:r>
                      <a:endParaRPr lang="el-GR" sz="1200" b="0"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107.747,99 €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87.365,37 €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20.382,62 €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0,00%</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88,34%</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11,66%</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622630033"/>
                  </a:ext>
                </a:extLst>
              </a:tr>
              <a:tr h="382286">
                <a:tc>
                  <a:txBody>
                    <a:bodyPr/>
                    <a:lstStyle/>
                    <a:p>
                      <a:pPr algn="l" fontAlgn="b"/>
                      <a:r>
                        <a:rPr lang="el-GR" sz="1200" u="none" strike="noStrike">
                          <a:solidFill>
                            <a:schemeClr val="tx1"/>
                          </a:solidFill>
                          <a:effectLst/>
                          <a:latin typeface="Arial Narrow" panose="020B0606020202030204" pitchFamily="34" charset="0"/>
                        </a:rPr>
                        <a:t>ΑΡΧΙΤΕΚΤΟΝΕΣ</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107.322,37 €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5.962,00 €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101.360,37 €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18.747,94 €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3.095,78 €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79.516,65 €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52.373,44 €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27.143,21 €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3,05%</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70,17%</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26,78%</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1567514032"/>
                  </a:ext>
                </a:extLst>
              </a:tr>
              <a:tr h="382286">
                <a:tc>
                  <a:txBody>
                    <a:bodyPr/>
                    <a:lstStyle/>
                    <a:p>
                      <a:pPr algn="l" fontAlgn="b"/>
                      <a:r>
                        <a:rPr lang="el-GR" sz="1200" u="none" strike="noStrike">
                          <a:solidFill>
                            <a:schemeClr val="tx1"/>
                          </a:solidFill>
                          <a:effectLst/>
                          <a:latin typeface="Arial Narrow" panose="020B0606020202030204" pitchFamily="34" charset="0"/>
                        </a:rPr>
                        <a:t>ΧΗΜΙΚΟΙ </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256.169,79 €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0,00 €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256.169,79 €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86.336,54 €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4.483,84 €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165.349,41 €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34.277,88 €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131.071,53 €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1,75%</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47,08%</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51,17%</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3847731688"/>
                  </a:ext>
                </a:extLst>
              </a:tr>
              <a:tr h="764573">
                <a:tc>
                  <a:txBody>
                    <a:bodyPr/>
                    <a:lstStyle/>
                    <a:p>
                      <a:pPr algn="l" fontAlgn="b"/>
                      <a:r>
                        <a:rPr lang="el-GR" sz="1200" u="none" strike="noStrike">
                          <a:solidFill>
                            <a:schemeClr val="tx1"/>
                          </a:solidFill>
                          <a:effectLst/>
                          <a:latin typeface="Arial Narrow" panose="020B0606020202030204" pitchFamily="34" charset="0"/>
                        </a:rPr>
                        <a:t>ΑΓΡΟΝΟΜΟΙ &amp; ΤΟΠΟΓΡΑΦΟΙ ΜΗΧΑΝΙΚΟΙ</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155.285,83 €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7.265,97 €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148.019,86 €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66.252,97 €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14.373,79 €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67.393,10 €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46.643,22 €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20.749,87 €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9,71%</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76,27%</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14,02%</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2524385248"/>
                  </a:ext>
                </a:extLst>
              </a:tr>
              <a:tr h="382286">
                <a:tc>
                  <a:txBody>
                    <a:bodyPr/>
                    <a:lstStyle/>
                    <a:p>
                      <a:pPr algn="l" fontAlgn="b"/>
                      <a:r>
                        <a:rPr lang="el-GR" sz="1200" u="none" strike="noStrike">
                          <a:solidFill>
                            <a:schemeClr val="tx1"/>
                          </a:solidFill>
                          <a:effectLst/>
                          <a:latin typeface="Arial Narrow" panose="020B0606020202030204" pitchFamily="34" charset="0"/>
                        </a:rPr>
                        <a:t>ΜΕΤΑΛΛΕΙΟΛΟΓΟΙ</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111.042,30 €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0,00 €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111.042,30 €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49.512,22 €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4.115,87 €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57.414,21 €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34.389,43 €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23.024,78 €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3,71%</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75,56%</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20,74%</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3643567971"/>
                  </a:ext>
                </a:extLst>
              </a:tr>
              <a:tr h="382286">
                <a:tc>
                  <a:txBody>
                    <a:bodyPr/>
                    <a:lstStyle/>
                    <a:p>
                      <a:pPr algn="l" fontAlgn="b"/>
                      <a:r>
                        <a:rPr lang="el-GR" sz="1200" u="none" strike="noStrike">
                          <a:solidFill>
                            <a:schemeClr val="tx1"/>
                          </a:solidFill>
                          <a:effectLst/>
                          <a:latin typeface="Arial Narrow" panose="020B0606020202030204" pitchFamily="34" charset="0"/>
                        </a:rPr>
                        <a:t>ΝΑΥΠΗΓΟΙ</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75.298,66 €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0,00 €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75.298,66 €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18.007,07 €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2.093,65 €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55.197,94 €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35.232,06 €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19.965,88 €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2,78%</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70,70%</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26,52%</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1764485738"/>
                  </a:ext>
                </a:extLst>
              </a:tr>
              <a:tr h="382286">
                <a:tc>
                  <a:txBody>
                    <a:bodyPr/>
                    <a:lstStyle/>
                    <a:p>
                      <a:pPr algn="l" fontAlgn="b"/>
                      <a:r>
                        <a:rPr lang="el-GR" sz="1200" u="none" strike="noStrike">
                          <a:solidFill>
                            <a:schemeClr val="tx1"/>
                          </a:solidFill>
                          <a:effectLst/>
                          <a:latin typeface="Arial Narrow" panose="020B0606020202030204" pitchFamily="34" charset="0"/>
                        </a:rPr>
                        <a:t>ΣΕΜΦΕ</a:t>
                      </a:r>
                      <a:endParaRPr lang="el-GR" sz="1200" b="1" i="0" u="none" strike="noStrike">
                        <a:solidFill>
                          <a:schemeClr val="tx1"/>
                        </a:solidFill>
                        <a:effectLst/>
                        <a:latin typeface="Arial Narrow" panose="020B0606020202030204" pitchFamily="34" charset="0"/>
                      </a:endParaRPr>
                    </a:p>
                  </a:txBody>
                  <a:tcPr marL="5899" marR="5899" marT="5899" marB="0" anchor="b">
                    <a:noFill/>
                  </a:tcPr>
                </a:tc>
                <a:tc>
                  <a:txBody>
                    <a:bodyPr/>
                    <a:lstStyle/>
                    <a:p>
                      <a:pPr algn="ctr" fontAlgn="ctr"/>
                      <a:r>
                        <a:rPr lang="el-GR" sz="1200" u="none" strike="noStrike">
                          <a:solidFill>
                            <a:schemeClr val="tx1"/>
                          </a:solidFill>
                          <a:effectLst/>
                          <a:latin typeface="Arial Narrow" panose="020B0606020202030204" pitchFamily="34" charset="0"/>
                        </a:rPr>
                        <a:t>237.668,41 €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9.460,82 €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228.207,59 €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77.216,43 €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4.575,14 €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146.416,02 €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88.041,70 €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58.374,32 €</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2,00%</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a:solidFill>
                            <a:schemeClr val="tx1"/>
                          </a:solidFill>
                          <a:effectLst/>
                          <a:latin typeface="Arial Narrow" panose="020B0606020202030204" pitchFamily="34" charset="0"/>
                        </a:rPr>
                        <a:t>72,42%</a:t>
                      </a:r>
                      <a:endParaRPr lang="el-GR" sz="1200" b="0" i="0" u="none" strike="noStrike">
                        <a:solidFill>
                          <a:schemeClr val="tx1"/>
                        </a:solidFill>
                        <a:effectLst/>
                        <a:latin typeface="Arial Narrow" panose="020B0606020202030204" pitchFamily="34" charset="0"/>
                      </a:endParaRPr>
                    </a:p>
                  </a:txBody>
                  <a:tcPr marL="5899" marR="5899" marT="5899" marB="0" anchor="ctr">
                    <a:noFill/>
                  </a:tcPr>
                </a:tc>
                <a:tc>
                  <a:txBody>
                    <a:bodyPr/>
                    <a:lstStyle/>
                    <a:p>
                      <a:pPr algn="ctr" fontAlgn="ctr"/>
                      <a:r>
                        <a:rPr lang="el-GR" sz="1200" u="none" strike="noStrike" dirty="0">
                          <a:solidFill>
                            <a:schemeClr val="tx1"/>
                          </a:solidFill>
                          <a:effectLst/>
                          <a:latin typeface="Arial Narrow" panose="020B0606020202030204" pitchFamily="34" charset="0"/>
                        </a:rPr>
                        <a:t>25,58%</a:t>
                      </a:r>
                      <a:endParaRPr lang="el-GR" sz="1200" b="0" i="0" u="none" strike="noStrike" dirty="0">
                        <a:solidFill>
                          <a:schemeClr val="tx1"/>
                        </a:solidFill>
                        <a:effectLst/>
                        <a:latin typeface="Arial Narrow" panose="020B0606020202030204" pitchFamily="34" charset="0"/>
                      </a:endParaRPr>
                    </a:p>
                  </a:txBody>
                  <a:tcPr marL="5899" marR="5899" marT="5899" marB="0" anchor="ctr">
                    <a:noFill/>
                  </a:tcPr>
                </a:tc>
                <a:extLst>
                  <a:ext uri="{0D108BD9-81ED-4DB2-BD59-A6C34878D82A}">
                    <a16:rowId xmlns:a16="http://schemas.microsoft.com/office/drawing/2014/main" val="301485815"/>
                  </a:ext>
                </a:extLst>
              </a:tr>
            </a:tbl>
          </a:graphicData>
        </a:graphic>
      </p:graphicFrame>
    </p:spTree>
    <p:extLst>
      <p:ext uri="{BB962C8B-B14F-4D97-AF65-F5344CB8AC3E}">
        <p14:creationId xmlns:p14="http://schemas.microsoft.com/office/powerpoint/2010/main" val="461085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8279C3DF-B0AE-4A29-BA84-359133A23F5E}"/>
              </a:ext>
            </a:extLst>
          </p:cNvPr>
          <p:cNvGraphicFramePr/>
          <p:nvPr>
            <p:extLst>
              <p:ext uri="{D42A27DB-BD31-4B8C-83A1-F6EECF244321}">
                <p14:modId xmlns:p14="http://schemas.microsoft.com/office/powerpoint/2010/main" val="1541085070"/>
              </p:ext>
            </p:extLst>
          </p:nvPr>
        </p:nvGraphicFramePr>
        <p:xfrm>
          <a:off x="478970" y="1464774"/>
          <a:ext cx="5617029" cy="4040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364B37D9-F524-48E9-A0E7-FB5326E980B2}"/>
              </a:ext>
            </a:extLst>
          </p:cNvPr>
          <p:cNvGraphicFramePr/>
          <p:nvPr>
            <p:extLst>
              <p:ext uri="{D42A27DB-BD31-4B8C-83A1-F6EECF244321}">
                <p14:modId xmlns:p14="http://schemas.microsoft.com/office/powerpoint/2010/main" val="307618664"/>
              </p:ext>
            </p:extLst>
          </p:nvPr>
        </p:nvGraphicFramePr>
        <p:xfrm>
          <a:off x="6095999" y="1464774"/>
          <a:ext cx="5617029" cy="404015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09E4A7CC-F597-4ED5-8C90-88D2FE74FA0A}"/>
              </a:ext>
            </a:extLst>
          </p:cNvPr>
          <p:cNvSpPr/>
          <p:nvPr/>
        </p:nvSpPr>
        <p:spPr>
          <a:xfrm>
            <a:off x="0" y="5728091"/>
            <a:ext cx="12191999" cy="307777"/>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Δεν υλοποιήθηκαν λόγω της φύσης της δαπάνης (πχ συναγερμοί) ή λόγω κατάτμησης (πχ λογισμικό μηχανογράφησης, </a:t>
            </a:r>
            <a:r>
              <a:rPr lang="el-GR" sz="1400" dirty="0" err="1">
                <a:solidFill>
                  <a:schemeClr val="bg2">
                    <a:lumMod val="25000"/>
                  </a:schemeClr>
                </a:solidFill>
                <a:latin typeface="Arial Narrow" panose="020B0606020202030204" pitchFamily="34" charset="0"/>
              </a:rPr>
              <a:t>office</a:t>
            </a:r>
            <a:r>
              <a:rPr lang="el-GR" sz="1400" dirty="0">
                <a:solidFill>
                  <a:schemeClr val="bg2">
                    <a:lumMod val="25000"/>
                  </a:schemeClr>
                </a:solidFill>
                <a:latin typeface="Arial Narrow" panose="020B0606020202030204" pitchFamily="34" charset="0"/>
              </a:rPr>
              <a:t>, ηλεκτρολογικό υλικό </a:t>
            </a:r>
            <a:r>
              <a:rPr lang="el-GR" sz="1400" dirty="0" err="1">
                <a:solidFill>
                  <a:schemeClr val="bg2">
                    <a:lumMod val="25000"/>
                  </a:schemeClr>
                </a:solidFill>
                <a:latin typeface="Arial Narrow" panose="020B0606020202030204" pitchFamily="34" charset="0"/>
              </a:rPr>
              <a:t>κτλ</a:t>
            </a:r>
            <a:r>
              <a:rPr lang="el-GR" sz="1400" dirty="0">
                <a:solidFill>
                  <a:schemeClr val="bg2">
                    <a:lumMod val="25000"/>
                  </a:schemeClr>
                </a:solidFill>
                <a:latin typeface="Arial Narrow" panose="020B0606020202030204" pitchFamily="34" charset="0"/>
              </a:rPr>
              <a:t>) </a:t>
            </a:r>
          </a:p>
        </p:txBody>
      </p:sp>
      <p:sp>
        <p:nvSpPr>
          <p:cNvPr id="8" name="Rectangle 7">
            <a:extLst>
              <a:ext uri="{FF2B5EF4-FFF2-40B4-BE49-F238E27FC236}">
                <a16:creationId xmlns:a16="http://schemas.microsoft.com/office/drawing/2014/main" id="{96BF6DB4-E6A3-4538-899D-31E5B29D2DC9}"/>
              </a:ext>
            </a:extLst>
          </p:cNvPr>
          <p:cNvSpPr/>
          <p:nvPr/>
        </p:nvSpPr>
        <p:spPr>
          <a:xfrm>
            <a:off x="1" y="6035868"/>
            <a:ext cx="12191999" cy="523220"/>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 Δαπάνες που δεν έγιναν λόγω </a:t>
            </a:r>
            <a:r>
              <a:rPr lang="el-GR" sz="1400" dirty="0" err="1">
                <a:solidFill>
                  <a:schemeClr val="bg2">
                    <a:lumMod val="25000"/>
                  </a:schemeClr>
                </a:solidFill>
                <a:latin typeface="Arial Narrow" panose="020B0606020202030204" pitchFamily="34" charset="0"/>
              </a:rPr>
              <a:t>covid</a:t>
            </a:r>
            <a:r>
              <a:rPr lang="el-GR" sz="1400" dirty="0">
                <a:solidFill>
                  <a:schemeClr val="bg2">
                    <a:lumMod val="25000"/>
                  </a:schemeClr>
                </a:solidFill>
                <a:latin typeface="Arial Narrow" panose="020B0606020202030204" pitchFamily="34" charset="0"/>
              </a:rPr>
              <a:t> (συνέδρια, εκδρομές κτλ)</a:t>
            </a:r>
            <a:br>
              <a:rPr lang="el-GR" sz="1400" dirty="0">
                <a:solidFill>
                  <a:schemeClr val="bg2">
                    <a:lumMod val="25000"/>
                  </a:schemeClr>
                </a:solidFill>
                <a:latin typeface="Arial Narrow" panose="020B0606020202030204" pitchFamily="34" charset="0"/>
              </a:rPr>
            </a:br>
            <a:r>
              <a:rPr lang="el-GR" sz="1400" dirty="0">
                <a:solidFill>
                  <a:schemeClr val="bg2">
                    <a:lumMod val="25000"/>
                  </a:schemeClr>
                </a:solidFill>
                <a:latin typeface="Arial Narrow" panose="020B0606020202030204" pitchFamily="34" charset="0"/>
              </a:rPr>
              <a:t>- Άγονα τμήματα, χαμηλότερες προσφορές, μη αποδεκτές προσφορές, διαγωνισμοί σε εξέλιξη </a:t>
            </a:r>
          </a:p>
        </p:txBody>
      </p:sp>
      <p:sp>
        <p:nvSpPr>
          <p:cNvPr id="3" name="Slide Number Placeholder 2">
            <a:extLst>
              <a:ext uri="{FF2B5EF4-FFF2-40B4-BE49-F238E27FC236}">
                <a16:creationId xmlns:a16="http://schemas.microsoft.com/office/drawing/2014/main" id="{DDA596CA-D1F8-4B5C-9C9A-A094179EAA09}"/>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9" name="Title 4">
            <a:extLst>
              <a:ext uri="{FF2B5EF4-FFF2-40B4-BE49-F238E27FC236}">
                <a16:creationId xmlns:a16="http://schemas.microsoft.com/office/drawing/2014/main" id="{974852C9-2375-495A-8E2D-F76702ABF150}"/>
              </a:ext>
            </a:extLst>
          </p:cNvPr>
          <p:cNvSpPr txBox="1">
            <a:spLocks/>
          </p:cNvSpPr>
          <p:nvPr/>
        </p:nvSpPr>
        <p:spPr>
          <a:xfrm>
            <a:off x="0" y="1"/>
            <a:ext cx="12192000" cy="933834"/>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altLang="el-GR" sz="2800" b="1" dirty="0">
                <a:solidFill>
                  <a:schemeClr val="tx1">
                    <a:lumMod val="75000"/>
                    <a:lumOff val="25000"/>
                  </a:schemeClr>
                </a:solidFill>
                <a:latin typeface="Arial Narrow" panose="020B0606020202030204" pitchFamily="34" charset="0"/>
              </a:rPr>
              <a:t>Αναλυτικά οικονομικά </a:t>
            </a:r>
            <a:r>
              <a:rPr lang="el-GR" altLang="el-GR" sz="2800" b="1" dirty="0" err="1">
                <a:solidFill>
                  <a:schemeClr val="tx1">
                    <a:lumMod val="75000"/>
                    <a:lumOff val="25000"/>
                  </a:schemeClr>
                </a:solidFill>
                <a:latin typeface="Arial Narrow" panose="020B0606020202030204" pitchFamily="34" charset="0"/>
              </a:rPr>
              <a:t>στοιχε</a:t>
            </a:r>
            <a:r>
              <a:rPr lang="en-US" altLang="el-GR" sz="2800" b="1" dirty="0">
                <a:solidFill>
                  <a:schemeClr val="tx1">
                    <a:lumMod val="75000"/>
                    <a:lumOff val="25000"/>
                  </a:schemeClr>
                </a:solidFill>
                <a:latin typeface="Arial Narrow" panose="020B0606020202030204" pitchFamily="34" charset="0"/>
              </a:rPr>
              <a:t>ία </a:t>
            </a:r>
          </a:p>
          <a:p>
            <a:pPr algn="ctr"/>
            <a:r>
              <a:rPr lang="en-US" altLang="el-GR" sz="2800" b="1" dirty="0">
                <a:solidFill>
                  <a:schemeClr val="tx1">
                    <a:lumMod val="75000"/>
                    <a:lumOff val="25000"/>
                  </a:schemeClr>
                </a:solidFill>
                <a:latin typeface="Arial Narrow" panose="020B0606020202030204" pitchFamily="34" charset="0"/>
              </a:rPr>
              <a:t>α</a:t>
            </a:r>
            <a:r>
              <a:rPr lang="en-US" altLang="el-GR" sz="2800" b="1" dirty="0" err="1">
                <a:solidFill>
                  <a:schemeClr val="tx1">
                    <a:lumMod val="75000"/>
                    <a:lumOff val="25000"/>
                  </a:schemeClr>
                </a:solidFill>
                <a:latin typeface="Arial Narrow" panose="020B0606020202030204" pitchFamily="34" charset="0"/>
              </a:rPr>
              <a:t>νά</a:t>
            </a:r>
            <a:r>
              <a:rPr lang="en-US" altLang="el-GR" sz="2800" b="1" dirty="0">
                <a:solidFill>
                  <a:schemeClr val="tx1">
                    <a:lumMod val="75000"/>
                    <a:lumOff val="25000"/>
                  </a:schemeClr>
                </a:solidFill>
                <a:latin typeface="Arial Narrow" panose="020B0606020202030204" pitchFamily="34" charset="0"/>
              </a:rPr>
              <a:t> </a:t>
            </a:r>
            <a:r>
              <a:rPr lang="en-US" altLang="el-GR" sz="2800" b="1" dirty="0" err="1">
                <a:solidFill>
                  <a:schemeClr val="tx1">
                    <a:lumMod val="75000"/>
                    <a:lumOff val="25000"/>
                  </a:schemeClr>
                </a:solidFill>
                <a:latin typeface="Arial Narrow" panose="020B0606020202030204" pitchFamily="34" charset="0"/>
              </a:rPr>
              <a:t>Σχολή</a:t>
            </a:r>
            <a:r>
              <a:rPr lang="en-US" altLang="el-GR" sz="2800" b="1" dirty="0">
                <a:solidFill>
                  <a:schemeClr val="tx1">
                    <a:lumMod val="75000"/>
                    <a:lumOff val="25000"/>
                  </a:schemeClr>
                </a:solidFill>
                <a:latin typeface="Arial Narrow" panose="020B0606020202030204" pitchFamily="34" charset="0"/>
              </a:rPr>
              <a:t> ΕΜΠ</a:t>
            </a:r>
            <a:endParaRPr lang="el-GR" altLang="el-GR" sz="2800" b="1" dirty="0">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2149479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8279C3DF-B0AE-4A29-BA84-359133A23F5E}"/>
              </a:ext>
            </a:extLst>
          </p:cNvPr>
          <p:cNvGraphicFramePr/>
          <p:nvPr>
            <p:extLst>
              <p:ext uri="{D42A27DB-BD31-4B8C-83A1-F6EECF244321}">
                <p14:modId xmlns:p14="http://schemas.microsoft.com/office/powerpoint/2010/main" val="2835893014"/>
              </p:ext>
            </p:extLst>
          </p:nvPr>
        </p:nvGraphicFramePr>
        <p:xfrm>
          <a:off x="531843" y="1296950"/>
          <a:ext cx="5617029" cy="4164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364B37D9-F524-48E9-A0E7-FB5326E980B2}"/>
              </a:ext>
            </a:extLst>
          </p:cNvPr>
          <p:cNvGraphicFramePr/>
          <p:nvPr>
            <p:extLst>
              <p:ext uri="{D42A27DB-BD31-4B8C-83A1-F6EECF244321}">
                <p14:modId xmlns:p14="http://schemas.microsoft.com/office/powerpoint/2010/main" val="3884375662"/>
              </p:ext>
            </p:extLst>
          </p:nvPr>
        </p:nvGraphicFramePr>
        <p:xfrm>
          <a:off x="6148872" y="1296950"/>
          <a:ext cx="5617029" cy="4164563"/>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E5779C7A-F230-4EE7-BBFD-C58D4AF22E0C}"/>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9" name="Title 4">
            <a:extLst>
              <a:ext uri="{FF2B5EF4-FFF2-40B4-BE49-F238E27FC236}">
                <a16:creationId xmlns:a16="http://schemas.microsoft.com/office/drawing/2014/main" id="{886ECBBB-7693-4A5B-BEF4-9C74D90EF165}"/>
              </a:ext>
            </a:extLst>
          </p:cNvPr>
          <p:cNvSpPr txBox="1">
            <a:spLocks/>
          </p:cNvSpPr>
          <p:nvPr/>
        </p:nvSpPr>
        <p:spPr>
          <a:xfrm>
            <a:off x="0" y="1"/>
            <a:ext cx="12192000" cy="933834"/>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altLang="el-GR" sz="2800" b="1" dirty="0">
                <a:solidFill>
                  <a:schemeClr val="tx1">
                    <a:lumMod val="75000"/>
                    <a:lumOff val="25000"/>
                  </a:schemeClr>
                </a:solidFill>
                <a:latin typeface="Arial Narrow" panose="020B0606020202030204" pitchFamily="34" charset="0"/>
              </a:rPr>
              <a:t>Αναλυτικά οικονομικά </a:t>
            </a:r>
            <a:r>
              <a:rPr lang="el-GR" altLang="el-GR" sz="2800" b="1" dirty="0" err="1">
                <a:solidFill>
                  <a:schemeClr val="tx1">
                    <a:lumMod val="75000"/>
                    <a:lumOff val="25000"/>
                  </a:schemeClr>
                </a:solidFill>
                <a:latin typeface="Arial Narrow" panose="020B0606020202030204" pitchFamily="34" charset="0"/>
              </a:rPr>
              <a:t>στοιχε</a:t>
            </a:r>
            <a:r>
              <a:rPr lang="en-US" altLang="el-GR" sz="2800" b="1" dirty="0">
                <a:solidFill>
                  <a:schemeClr val="tx1">
                    <a:lumMod val="75000"/>
                    <a:lumOff val="25000"/>
                  </a:schemeClr>
                </a:solidFill>
                <a:latin typeface="Arial Narrow" panose="020B0606020202030204" pitchFamily="34" charset="0"/>
              </a:rPr>
              <a:t>ία </a:t>
            </a:r>
          </a:p>
          <a:p>
            <a:pPr algn="ctr"/>
            <a:r>
              <a:rPr lang="en-US" altLang="el-GR" sz="2800" b="1" dirty="0">
                <a:solidFill>
                  <a:schemeClr val="tx1">
                    <a:lumMod val="75000"/>
                    <a:lumOff val="25000"/>
                  </a:schemeClr>
                </a:solidFill>
                <a:latin typeface="Arial Narrow" panose="020B0606020202030204" pitchFamily="34" charset="0"/>
              </a:rPr>
              <a:t>α</a:t>
            </a:r>
            <a:r>
              <a:rPr lang="en-US" altLang="el-GR" sz="2800" b="1" dirty="0" err="1">
                <a:solidFill>
                  <a:schemeClr val="tx1">
                    <a:lumMod val="75000"/>
                    <a:lumOff val="25000"/>
                  </a:schemeClr>
                </a:solidFill>
                <a:latin typeface="Arial Narrow" panose="020B0606020202030204" pitchFamily="34" charset="0"/>
              </a:rPr>
              <a:t>νά</a:t>
            </a:r>
            <a:r>
              <a:rPr lang="en-US" altLang="el-GR" sz="2800" b="1" dirty="0">
                <a:solidFill>
                  <a:schemeClr val="tx1">
                    <a:lumMod val="75000"/>
                    <a:lumOff val="25000"/>
                  </a:schemeClr>
                </a:solidFill>
                <a:latin typeface="Arial Narrow" panose="020B0606020202030204" pitchFamily="34" charset="0"/>
              </a:rPr>
              <a:t> </a:t>
            </a:r>
            <a:r>
              <a:rPr lang="en-US" altLang="el-GR" sz="2800" b="1" dirty="0" err="1">
                <a:solidFill>
                  <a:schemeClr val="tx1">
                    <a:lumMod val="75000"/>
                    <a:lumOff val="25000"/>
                  </a:schemeClr>
                </a:solidFill>
                <a:latin typeface="Arial Narrow" panose="020B0606020202030204" pitchFamily="34" charset="0"/>
              </a:rPr>
              <a:t>Σχολή</a:t>
            </a:r>
            <a:r>
              <a:rPr lang="en-US" altLang="el-GR" sz="2800" b="1" dirty="0">
                <a:solidFill>
                  <a:schemeClr val="tx1">
                    <a:lumMod val="75000"/>
                    <a:lumOff val="25000"/>
                  </a:schemeClr>
                </a:solidFill>
                <a:latin typeface="Arial Narrow" panose="020B0606020202030204" pitchFamily="34" charset="0"/>
              </a:rPr>
              <a:t> ΕΜΠ</a:t>
            </a:r>
            <a:endParaRPr lang="el-GR" altLang="el-GR" sz="2800" b="1" dirty="0">
              <a:solidFill>
                <a:schemeClr val="tx1">
                  <a:lumMod val="75000"/>
                  <a:lumOff val="25000"/>
                </a:schemeClr>
              </a:solidFill>
              <a:latin typeface="Arial Narrow" panose="020B0606020202030204" pitchFamily="34" charset="0"/>
            </a:endParaRPr>
          </a:p>
        </p:txBody>
      </p:sp>
      <p:sp>
        <p:nvSpPr>
          <p:cNvPr id="10" name="Rectangle 9">
            <a:extLst>
              <a:ext uri="{FF2B5EF4-FFF2-40B4-BE49-F238E27FC236}">
                <a16:creationId xmlns:a16="http://schemas.microsoft.com/office/drawing/2014/main" id="{7F92AF17-65E2-4951-98BD-B62E0B67DCB8}"/>
              </a:ext>
            </a:extLst>
          </p:cNvPr>
          <p:cNvSpPr/>
          <p:nvPr/>
        </p:nvSpPr>
        <p:spPr>
          <a:xfrm>
            <a:off x="0" y="5728091"/>
            <a:ext cx="12191999" cy="307777"/>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Δεν υλοποιήθηκαν λόγω της φύσης της δαπάνης (πχ συναγερμοί) ή λόγω κατάτμησης (πχ λογισμικό μηχανογράφησης, </a:t>
            </a:r>
            <a:r>
              <a:rPr lang="el-GR" sz="1400" dirty="0" err="1">
                <a:solidFill>
                  <a:schemeClr val="bg2">
                    <a:lumMod val="25000"/>
                  </a:schemeClr>
                </a:solidFill>
                <a:latin typeface="Arial Narrow" panose="020B0606020202030204" pitchFamily="34" charset="0"/>
              </a:rPr>
              <a:t>office</a:t>
            </a:r>
            <a:r>
              <a:rPr lang="el-GR" sz="1400" dirty="0">
                <a:solidFill>
                  <a:schemeClr val="bg2">
                    <a:lumMod val="25000"/>
                  </a:schemeClr>
                </a:solidFill>
                <a:latin typeface="Arial Narrow" panose="020B0606020202030204" pitchFamily="34" charset="0"/>
              </a:rPr>
              <a:t>, ηλεκτρολογικό υλικό </a:t>
            </a:r>
            <a:r>
              <a:rPr lang="el-GR" sz="1400" dirty="0" err="1">
                <a:solidFill>
                  <a:schemeClr val="bg2">
                    <a:lumMod val="25000"/>
                  </a:schemeClr>
                </a:solidFill>
                <a:latin typeface="Arial Narrow" panose="020B0606020202030204" pitchFamily="34" charset="0"/>
              </a:rPr>
              <a:t>κτλ</a:t>
            </a:r>
            <a:r>
              <a:rPr lang="el-GR" sz="1400" dirty="0">
                <a:solidFill>
                  <a:schemeClr val="bg2">
                    <a:lumMod val="25000"/>
                  </a:schemeClr>
                </a:solidFill>
                <a:latin typeface="Arial Narrow" panose="020B0606020202030204" pitchFamily="34" charset="0"/>
              </a:rPr>
              <a:t>) </a:t>
            </a:r>
          </a:p>
        </p:txBody>
      </p:sp>
      <p:sp>
        <p:nvSpPr>
          <p:cNvPr id="11" name="Rectangle 10">
            <a:extLst>
              <a:ext uri="{FF2B5EF4-FFF2-40B4-BE49-F238E27FC236}">
                <a16:creationId xmlns:a16="http://schemas.microsoft.com/office/drawing/2014/main" id="{E9D4DB31-AACF-49B0-9737-E2C5157FD088}"/>
              </a:ext>
            </a:extLst>
          </p:cNvPr>
          <p:cNvSpPr/>
          <p:nvPr/>
        </p:nvSpPr>
        <p:spPr>
          <a:xfrm>
            <a:off x="1" y="6035868"/>
            <a:ext cx="12191999" cy="523220"/>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 Δαπάνες που δεν έγιναν λόγω </a:t>
            </a:r>
            <a:r>
              <a:rPr lang="el-GR" sz="1400" dirty="0" err="1">
                <a:solidFill>
                  <a:schemeClr val="bg2">
                    <a:lumMod val="25000"/>
                  </a:schemeClr>
                </a:solidFill>
                <a:latin typeface="Arial Narrow" panose="020B0606020202030204" pitchFamily="34" charset="0"/>
              </a:rPr>
              <a:t>covid</a:t>
            </a:r>
            <a:r>
              <a:rPr lang="el-GR" sz="1400" dirty="0">
                <a:solidFill>
                  <a:schemeClr val="bg2">
                    <a:lumMod val="25000"/>
                  </a:schemeClr>
                </a:solidFill>
                <a:latin typeface="Arial Narrow" panose="020B0606020202030204" pitchFamily="34" charset="0"/>
              </a:rPr>
              <a:t> (συνέδρια, εκδρομές κτλ)</a:t>
            </a:r>
            <a:br>
              <a:rPr lang="el-GR" sz="1400" dirty="0">
                <a:solidFill>
                  <a:schemeClr val="bg2">
                    <a:lumMod val="25000"/>
                  </a:schemeClr>
                </a:solidFill>
                <a:latin typeface="Arial Narrow" panose="020B0606020202030204" pitchFamily="34" charset="0"/>
              </a:rPr>
            </a:br>
            <a:r>
              <a:rPr lang="el-GR" sz="1400" dirty="0">
                <a:solidFill>
                  <a:schemeClr val="bg2">
                    <a:lumMod val="25000"/>
                  </a:schemeClr>
                </a:solidFill>
                <a:latin typeface="Arial Narrow" panose="020B0606020202030204" pitchFamily="34" charset="0"/>
              </a:rPr>
              <a:t>- Άγονα τμήματα, χαμηλότερες προσφορές, μη αποδεκτές προσφορές, διαγωνισμοί σε εξέλιξη </a:t>
            </a:r>
          </a:p>
        </p:txBody>
      </p:sp>
    </p:spTree>
    <p:extLst>
      <p:ext uri="{BB962C8B-B14F-4D97-AF65-F5344CB8AC3E}">
        <p14:creationId xmlns:p14="http://schemas.microsoft.com/office/powerpoint/2010/main" val="865609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8279C3DF-B0AE-4A29-BA84-359133A23F5E}"/>
              </a:ext>
            </a:extLst>
          </p:cNvPr>
          <p:cNvGraphicFramePr/>
          <p:nvPr>
            <p:extLst>
              <p:ext uri="{D42A27DB-BD31-4B8C-83A1-F6EECF244321}">
                <p14:modId xmlns:p14="http://schemas.microsoft.com/office/powerpoint/2010/main" val="455960967"/>
              </p:ext>
            </p:extLst>
          </p:nvPr>
        </p:nvGraphicFramePr>
        <p:xfrm>
          <a:off x="475872" y="1408922"/>
          <a:ext cx="5617029" cy="4040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364B37D9-F524-48E9-A0E7-FB5326E980B2}"/>
              </a:ext>
            </a:extLst>
          </p:cNvPr>
          <p:cNvGraphicFramePr/>
          <p:nvPr>
            <p:extLst>
              <p:ext uri="{D42A27DB-BD31-4B8C-83A1-F6EECF244321}">
                <p14:modId xmlns:p14="http://schemas.microsoft.com/office/powerpoint/2010/main" val="2963567750"/>
              </p:ext>
            </p:extLst>
          </p:nvPr>
        </p:nvGraphicFramePr>
        <p:xfrm>
          <a:off x="6092901" y="1402696"/>
          <a:ext cx="5617029" cy="404015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C917ECB5-5C72-4E47-9367-DC0C43D331BB}"/>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9" name="Title 4">
            <a:extLst>
              <a:ext uri="{FF2B5EF4-FFF2-40B4-BE49-F238E27FC236}">
                <a16:creationId xmlns:a16="http://schemas.microsoft.com/office/drawing/2014/main" id="{D4DCDF92-C043-4C32-A08E-8879EB5F41D5}"/>
              </a:ext>
            </a:extLst>
          </p:cNvPr>
          <p:cNvSpPr txBox="1">
            <a:spLocks/>
          </p:cNvSpPr>
          <p:nvPr/>
        </p:nvSpPr>
        <p:spPr>
          <a:xfrm>
            <a:off x="0" y="1"/>
            <a:ext cx="12192000" cy="933834"/>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altLang="el-GR" sz="2800" b="1" dirty="0">
                <a:solidFill>
                  <a:schemeClr val="tx1">
                    <a:lumMod val="75000"/>
                    <a:lumOff val="25000"/>
                  </a:schemeClr>
                </a:solidFill>
                <a:latin typeface="Arial Narrow" panose="020B0606020202030204" pitchFamily="34" charset="0"/>
              </a:rPr>
              <a:t>Αναλυτικά οικονομικά </a:t>
            </a:r>
            <a:r>
              <a:rPr lang="el-GR" altLang="el-GR" sz="2800" b="1" dirty="0" err="1">
                <a:solidFill>
                  <a:schemeClr val="tx1">
                    <a:lumMod val="75000"/>
                    <a:lumOff val="25000"/>
                  </a:schemeClr>
                </a:solidFill>
                <a:latin typeface="Arial Narrow" panose="020B0606020202030204" pitchFamily="34" charset="0"/>
              </a:rPr>
              <a:t>στοιχε</a:t>
            </a:r>
            <a:r>
              <a:rPr lang="en-US" altLang="el-GR" sz="2800" b="1" dirty="0">
                <a:solidFill>
                  <a:schemeClr val="tx1">
                    <a:lumMod val="75000"/>
                    <a:lumOff val="25000"/>
                  </a:schemeClr>
                </a:solidFill>
                <a:latin typeface="Arial Narrow" panose="020B0606020202030204" pitchFamily="34" charset="0"/>
              </a:rPr>
              <a:t>ία </a:t>
            </a:r>
          </a:p>
          <a:p>
            <a:pPr algn="ctr"/>
            <a:r>
              <a:rPr lang="en-US" altLang="el-GR" sz="2800" b="1" dirty="0">
                <a:solidFill>
                  <a:schemeClr val="tx1">
                    <a:lumMod val="75000"/>
                    <a:lumOff val="25000"/>
                  </a:schemeClr>
                </a:solidFill>
                <a:latin typeface="Arial Narrow" panose="020B0606020202030204" pitchFamily="34" charset="0"/>
              </a:rPr>
              <a:t>α</a:t>
            </a:r>
            <a:r>
              <a:rPr lang="en-US" altLang="el-GR" sz="2800" b="1" dirty="0" err="1">
                <a:solidFill>
                  <a:schemeClr val="tx1">
                    <a:lumMod val="75000"/>
                    <a:lumOff val="25000"/>
                  </a:schemeClr>
                </a:solidFill>
                <a:latin typeface="Arial Narrow" panose="020B0606020202030204" pitchFamily="34" charset="0"/>
              </a:rPr>
              <a:t>νά</a:t>
            </a:r>
            <a:r>
              <a:rPr lang="en-US" altLang="el-GR" sz="2800" b="1" dirty="0">
                <a:solidFill>
                  <a:schemeClr val="tx1">
                    <a:lumMod val="75000"/>
                    <a:lumOff val="25000"/>
                  </a:schemeClr>
                </a:solidFill>
                <a:latin typeface="Arial Narrow" panose="020B0606020202030204" pitchFamily="34" charset="0"/>
              </a:rPr>
              <a:t> </a:t>
            </a:r>
            <a:r>
              <a:rPr lang="en-US" altLang="el-GR" sz="2800" b="1" dirty="0" err="1">
                <a:solidFill>
                  <a:schemeClr val="tx1">
                    <a:lumMod val="75000"/>
                    <a:lumOff val="25000"/>
                  </a:schemeClr>
                </a:solidFill>
                <a:latin typeface="Arial Narrow" panose="020B0606020202030204" pitchFamily="34" charset="0"/>
              </a:rPr>
              <a:t>Σχολή</a:t>
            </a:r>
            <a:r>
              <a:rPr lang="en-US" altLang="el-GR" sz="2800" b="1" dirty="0">
                <a:solidFill>
                  <a:schemeClr val="tx1">
                    <a:lumMod val="75000"/>
                    <a:lumOff val="25000"/>
                  </a:schemeClr>
                </a:solidFill>
                <a:latin typeface="Arial Narrow" panose="020B0606020202030204" pitchFamily="34" charset="0"/>
              </a:rPr>
              <a:t> ΕΜΠ</a:t>
            </a:r>
            <a:endParaRPr lang="el-GR" altLang="el-GR" sz="2800" b="1" dirty="0">
              <a:solidFill>
                <a:schemeClr val="tx1">
                  <a:lumMod val="75000"/>
                  <a:lumOff val="25000"/>
                </a:schemeClr>
              </a:solidFill>
              <a:latin typeface="Arial Narrow" panose="020B0606020202030204" pitchFamily="34" charset="0"/>
            </a:endParaRPr>
          </a:p>
        </p:txBody>
      </p:sp>
      <p:sp>
        <p:nvSpPr>
          <p:cNvPr id="10" name="Rectangle 9">
            <a:extLst>
              <a:ext uri="{FF2B5EF4-FFF2-40B4-BE49-F238E27FC236}">
                <a16:creationId xmlns:a16="http://schemas.microsoft.com/office/drawing/2014/main" id="{DF875A52-084C-4EA0-8C98-4169FA5DC264}"/>
              </a:ext>
            </a:extLst>
          </p:cNvPr>
          <p:cNvSpPr/>
          <p:nvPr/>
        </p:nvSpPr>
        <p:spPr>
          <a:xfrm>
            <a:off x="0" y="5728091"/>
            <a:ext cx="12191999" cy="307777"/>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Δεν υλοποιήθηκαν λόγω της φύσης της δαπάνης (πχ συναγερμοί) ή λόγω κατάτμησης (πχ λογισμικό μηχανογράφησης, </a:t>
            </a:r>
            <a:r>
              <a:rPr lang="el-GR" sz="1400" dirty="0" err="1">
                <a:solidFill>
                  <a:schemeClr val="bg2">
                    <a:lumMod val="25000"/>
                  </a:schemeClr>
                </a:solidFill>
                <a:latin typeface="Arial Narrow" panose="020B0606020202030204" pitchFamily="34" charset="0"/>
              </a:rPr>
              <a:t>office</a:t>
            </a:r>
            <a:r>
              <a:rPr lang="el-GR" sz="1400" dirty="0">
                <a:solidFill>
                  <a:schemeClr val="bg2">
                    <a:lumMod val="25000"/>
                  </a:schemeClr>
                </a:solidFill>
                <a:latin typeface="Arial Narrow" panose="020B0606020202030204" pitchFamily="34" charset="0"/>
              </a:rPr>
              <a:t>, ηλεκτρολογικό υλικό </a:t>
            </a:r>
            <a:r>
              <a:rPr lang="el-GR" sz="1400" dirty="0" err="1">
                <a:solidFill>
                  <a:schemeClr val="bg2">
                    <a:lumMod val="25000"/>
                  </a:schemeClr>
                </a:solidFill>
                <a:latin typeface="Arial Narrow" panose="020B0606020202030204" pitchFamily="34" charset="0"/>
              </a:rPr>
              <a:t>κτλ</a:t>
            </a:r>
            <a:r>
              <a:rPr lang="el-GR" sz="1400" dirty="0">
                <a:solidFill>
                  <a:schemeClr val="bg2">
                    <a:lumMod val="25000"/>
                  </a:schemeClr>
                </a:solidFill>
                <a:latin typeface="Arial Narrow" panose="020B0606020202030204" pitchFamily="34" charset="0"/>
              </a:rPr>
              <a:t>) </a:t>
            </a:r>
          </a:p>
        </p:txBody>
      </p:sp>
      <p:sp>
        <p:nvSpPr>
          <p:cNvPr id="11" name="Rectangle 10">
            <a:extLst>
              <a:ext uri="{FF2B5EF4-FFF2-40B4-BE49-F238E27FC236}">
                <a16:creationId xmlns:a16="http://schemas.microsoft.com/office/drawing/2014/main" id="{99AECF9D-B92E-4A87-A9D5-4BF35C82485F}"/>
              </a:ext>
            </a:extLst>
          </p:cNvPr>
          <p:cNvSpPr/>
          <p:nvPr/>
        </p:nvSpPr>
        <p:spPr>
          <a:xfrm>
            <a:off x="1" y="6035868"/>
            <a:ext cx="12191999" cy="523220"/>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 Δαπάνες που δεν έγιναν λόγω </a:t>
            </a:r>
            <a:r>
              <a:rPr lang="el-GR" sz="1400" dirty="0" err="1">
                <a:solidFill>
                  <a:schemeClr val="bg2">
                    <a:lumMod val="25000"/>
                  </a:schemeClr>
                </a:solidFill>
                <a:latin typeface="Arial Narrow" panose="020B0606020202030204" pitchFamily="34" charset="0"/>
              </a:rPr>
              <a:t>covid</a:t>
            </a:r>
            <a:r>
              <a:rPr lang="el-GR" sz="1400" dirty="0">
                <a:solidFill>
                  <a:schemeClr val="bg2">
                    <a:lumMod val="25000"/>
                  </a:schemeClr>
                </a:solidFill>
                <a:latin typeface="Arial Narrow" panose="020B0606020202030204" pitchFamily="34" charset="0"/>
              </a:rPr>
              <a:t> (συνέδρια, εκδρομές κτλ)</a:t>
            </a:r>
            <a:br>
              <a:rPr lang="el-GR" sz="1400" dirty="0">
                <a:solidFill>
                  <a:schemeClr val="bg2">
                    <a:lumMod val="25000"/>
                  </a:schemeClr>
                </a:solidFill>
                <a:latin typeface="Arial Narrow" panose="020B0606020202030204" pitchFamily="34" charset="0"/>
              </a:rPr>
            </a:br>
            <a:r>
              <a:rPr lang="el-GR" sz="1400" dirty="0">
                <a:solidFill>
                  <a:schemeClr val="bg2">
                    <a:lumMod val="25000"/>
                  </a:schemeClr>
                </a:solidFill>
                <a:latin typeface="Arial Narrow" panose="020B0606020202030204" pitchFamily="34" charset="0"/>
              </a:rPr>
              <a:t>- Άγονα τμήματα, χαμηλότερες προσφορές, μη αποδεκτές προσφορές, διαγωνισμοί σε εξέλιξη </a:t>
            </a:r>
          </a:p>
        </p:txBody>
      </p:sp>
    </p:spTree>
    <p:extLst>
      <p:ext uri="{BB962C8B-B14F-4D97-AF65-F5344CB8AC3E}">
        <p14:creationId xmlns:p14="http://schemas.microsoft.com/office/powerpoint/2010/main" val="166610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8C52A533-51BF-4EA5-AE1F-61E86736E443}"/>
              </a:ext>
            </a:extLst>
          </p:cNvPr>
          <p:cNvSpPr txBox="1">
            <a:spLocks/>
          </p:cNvSpPr>
          <p:nvPr/>
        </p:nvSpPr>
        <p:spPr>
          <a:xfrm>
            <a:off x="0" y="1"/>
            <a:ext cx="12192000" cy="933834"/>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altLang="el-GR" sz="2800" b="1" dirty="0">
                <a:solidFill>
                  <a:schemeClr val="tx1">
                    <a:lumMod val="75000"/>
                    <a:lumOff val="25000"/>
                  </a:schemeClr>
                </a:solidFill>
                <a:latin typeface="Arial Narrow" panose="020B0606020202030204" pitchFamily="34" charset="0"/>
              </a:rPr>
              <a:t>Αναλυτικά οικονομικά </a:t>
            </a:r>
            <a:r>
              <a:rPr lang="el-GR" altLang="el-GR" sz="2800" b="1" dirty="0" err="1">
                <a:solidFill>
                  <a:schemeClr val="tx1">
                    <a:lumMod val="75000"/>
                    <a:lumOff val="25000"/>
                  </a:schemeClr>
                </a:solidFill>
                <a:latin typeface="Arial Narrow" panose="020B0606020202030204" pitchFamily="34" charset="0"/>
              </a:rPr>
              <a:t>στοιχε</a:t>
            </a:r>
            <a:r>
              <a:rPr lang="en-US" altLang="el-GR" sz="2800" b="1" dirty="0">
                <a:solidFill>
                  <a:schemeClr val="tx1">
                    <a:lumMod val="75000"/>
                    <a:lumOff val="25000"/>
                  </a:schemeClr>
                </a:solidFill>
                <a:latin typeface="Arial Narrow" panose="020B0606020202030204" pitchFamily="34" charset="0"/>
              </a:rPr>
              <a:t>ία </a:t>
            </a:r>
          </a:p>
          <a:p>
            <a:pPr algn="ctr"/>
            <a:r>
              <a:rPr lang="en-US" altLang="el-GR" sz="2800" b="1" dirty="0">
                <a:solidFill>
                  <a:schemeClr val="tx1">
                    <a:lumMod val="75000"/>
                    <a:lumOff val="25000"/>
                  </a:schemeClr>
                </a:solidFill>
                <a:latin typeface="Arial Narrow" panose="020B0606020202030204" pitchFamily="34" charset="0"/>
              </a:rPr>
              <a:t>α</a:t>
            </a:r>
            <a:r>
              <a:rPr lang="en-US" altLang="el-GR" sz="2800" b="1" dirty="0" err="1">
                <a:solidFill>
                  <a:schemeClr val="tx1">
                    <a:lumMod val="75000"/>
                    <a:lumOff val="25000"/>
                  </a:schemeClr>
                </a:solidFill>
                <a:latin typeface="Arial Narrow" panose="020B0606020202030204" pitchFamily="34" charset="0"/>
              </a:rPr>
              <a:t>νά</a:t>
            </a:r>
            <a:r>
              <a:rPr lang="en-US" altLang="el-GR" sz="2800" b="1" dirty="0">
                <a:solidFill>
                  <a:schemeClr val="tx1">
                    <a:lumMod val="75000"/>
                    <a:lumOff val="25000"/>
                  </a:schemeClr>
                </a:solidFill>
                <a:latin typeface="Arial Narrow" panose="020B0606020202030204" pitchFamily="34" charset="0"/>
              </a:rPr>
              <a:t> </a:t>
            </a:r>
            <a:r>
              <a:rPr lang="en-US" altLang="el-GR" sz="2800" b="1" dirty="0" err="1">
                <a:solidFill>
                  <a:schemeClr val="tx1">
                    <a:lumMod val="75000"/>
                    <a:lumOff val="25000"/>
                  </a:schemeClr>
                </a:solidFill>
                <a:latin typeface="Arial Narrow" panose="020B0606020202030204" pitchFamily="34" charset="0"/>
              </a:rPr>
              <a:t>Σχολή</a:t>
            </a:r>
            <a:r>
              <a:rPr lang="en-US" altLang="el-GR" sz="2800" b="1" dirty="0">
                <a:solidFill>
                  <a:schemeClr val="tx1">
                    <a:lumMod val="75000"/>
                    <a:lumOff val="25000"/>
                  </a:schemeClr>
                </a:solidFill>
                <a:latin typeface="Arial Narrow" panose="020B0606020202030204" pitchFamily="34" charset="0"/>
              </a:rPr>
              <a:t> ΕΜΠ</a:t>
            </a:r>
            <a:endParaRPr lang="el-GR" altLang="el-GR" sz="2800" b="1" dirty="0">
              <a:solidFill>
                <a:schemeClr val="tx1">
                  <a:lumMod val="75000"/>
                  <a:lumOff val="25000"/>
                </a:schemeClr>
              </a:solidFill>
              <a:latin typeface="Arial Narrow" panose="020B0606020202030204" pitchFamily="34" charset="0"/>
            </a:endParaRPr>
          </a:p>
        </p:txBody>
      </p:sp>
      <p:graphicFrame>
        <p:nvGraphicFramePr>
          <p:cNvPr id="5" name="Chart 4">
            <a:extLst>
              <a:ext uri="{FF2B5EF4-FFF2-40B4-BE49-F238E27FC236}">
                <a16:creationId xmlns:a16="http://schemas.microsoft.com/office/drawing/2014/main" id="{8279C3DF-B0AE-4A29-BA84-359133A23F5E}"/>
              </a:ext>
            </a:extLst>
          </p:cNvPr>
          <p:cNvGraphicFramePr/>
          <p:nvPr>
            <p:extLst>
              <p:ext uri="{D42A27DB-BD31-4B8C-83A1-F6EECF244321}">
                <p14:modId xmlns:p14="http://schemas.microsoft.com/office/powerpoint/2010/main" val="4032765572"/>
              </p:ext>
            </p:extLst>
          </p:nvPr>
        </p:nvGraphicFramePr>
        <p:xfrm>
          <a:off x="559831" y="1408922"/>
          <a:ext cx="5617029" cy="4040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364B37D9-F524-48E9-A0E7-FB5326E980B2}"/>
              </a:ext>
            </a:extLst>
          </p:cNvPr>
          <p:cNvGraphicFramePr/>
          <p:nvPr>
            <p:extLst>
              <p:ext uri="{D42A27DB-BD31-4B8C-83A1-F6EECF244321}">
                <p14:modId xmlns:p14="http://schemas.microsoft.com/office/powerpoint/2010/main" val="272620311"/>
              </p:ext>
            </p:extLst>
          </p:nvPr>
        </p:nvGraphicFramePr>
        <p:xfrm>
          <a:off x="6176860" y="1421358"/>
          <a:ext cx="5617029" cy="4040155"/>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56D173AD-7C4C-40D2-B89A-CA74878BAEB5}"/>
              </a:ext>
            </a:extLst>
          </p:cNvPr>
          <p:cNvSpPr>
            <a:spLocks noGrp="1"/>
          </p:cNvSpPr>
          <p:nvPr>
            <p:ph type="sldNum" sz="quarter" idx="12"/>
          </p:nvPr>
        </p:nvSpPr>
        <p:spPr/>
        <p:txBody>
          <a:bodyPr/>
          <a:lstStyle/>
          <a:p>
            <a:fld id="{6D22F896-40B5-4ADD-8801-0D06FADFA095}" type="slidenum">
              <a:rPr lang="en-US" smtClean="0"/>
              <a:t>14</a:t>
            </a:fld>
            <a:endParaRPr lang="en-US" dirty="0"/>
          </a:p>
        </p:txBody>
      </p:sp>
      <p:sp>
        <p:nvSpPr>
          <p:cNvPr id="9" name="Rectangle 8">
            <a:extLst>
              <a:ext uri="{FF2B5EF4-FFF2-40B4-BE49-F238E27FC236}">
                <a16:creationId xmlns:a16="http://schemas.microsoft.com/office/drawing/2014/main" id="{FF823E88-E78B-48BF-BD8A-3E43D9F2FDB9}"/>
              </a:ext>
            </a:extLst>
          </p:cNvPr>
          <p:cNvSpPr/>
          <p:nvPr/>
        </p:nvSpPr>
        <p:spPr>
          <a:xfrm>
            <a:off x="0" y="5728091"/>
            <a:ext cx="12191999" cy="307777"/>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Δεν υλοποιήθηκαν λόγω της φύσης της δαπάνης (πχ συναγερμοί) ή λόγω κατάτμησης (πχ λογισμικό μηχανογράφησης, </a:t>
            </a:r>
            <a:r>
              <a:rPr lang="el-GR" sz="1400" dirty="0" err="1">
                <a:solidFill>
                  <a:schemeClr val="bg2">
                    <a:lumMod val="25000"/>
                  </a:schemeClr>
                </a:solidFill>
                <a:latin typeface="Arial Narrow" panose="020B0606020202030204" pitchFamily="34" charset="0"/>
              </a:rPr>
              <a:t>office</a:t>
            </a:r>
            <a:r>
              <a:rPr lang="el-GR" sz="1400" dirty="0">
                <a:solidFill>
                  <a:schemeClr val="bg2">
                    <a:lumMod val="25000"/>
                  </a:schemeClr>
                </a:solidFill>
                <a:latin typeface="Arial Narrow" panose="020B0606020202030204" pitchFamily="34" charset="0"/>
              </a:rPr>
              <a:t>, ηλεκτρολογικό υλικό </a:t>
            </a:r>
            <a:r>
              <a:rPr lang="el-GR" sz="1400" dirty="0" err="1">
                <a:solidFill>
                  <a:schemeClr val="bg2">
                    <a:lumMod val="25000"/>
                  </a:schemeClr>
                </a:solidFill>
                <a:latin typeface="Arial Narrow" panose="020B0606020202030204" pitchFamily="34" charset="0"/>
              </a:rPr>
              <a:t>κτλ</a:t>
            </a:r>
            <a:r>
              <a:rPr lang="el-GR" sz="1400" dirty="0">
                <a:solidFill>
                  <a:schemeClr val="bg2">
                    <a:lumMod val="25000"/>
                  </a:schemeClr>
                </a:solidFill>
                <a:latin typeface="Arial Narrow" panose="020B0606020202030204" pitchFamily="34" charset="0"/>
              </a:rPr>
              <a:t>) </a:t>
            </a:r>
          </a:p>
        </p:txBody>
      </p:sp>
      <p:sp>
        <p:nvSpPr>
          <p:cNvPr id="10" name="Rectangle 9">
            <a:extLst>
              <a:ext uri="{FF2B5EF4-FFF2-40B4-BE49-F238E27FC236}">
                <a16:creationId xmlns:a16="http://schemas.microsoft.com/office/drawing/2014/main" id="{3BEB0010-CF56-44E2-931B-26B3C4205EF0}"/>
              </a:ext>
            </a:extLst>
          </p:cNvPr>
          <p:cNvSpPr/>
          <p:nvPr/>
        </p:nvSpPr>
        <p:spPr>
          <a:xfrm>
            <a:off x="1" y="6035868"/>
            <a:ext cx="12191999" cy="523220"/>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 Δαπάνες που δεν έγιναν λόγω </a:t>
            </a:r>
            <a:r>
              <a:rPr lang="el-GR" sz="1400" dirty="0" err="1">
                <a:solidFill>
                  <a:schemeClr val="bg2">
                    <a:lumMod val="25000"/>
                  </a:schemeClr>
                </a:solidFill>
                <a:latin typeface="Arial Narrow" panose="020B0606020202030204" pitchFamily="34" charset="0"/>
              </a:rPr>
              <a:t>covid</a:t>
            </a:r>
            <a:r>
              <a:rPr lang="el-GR" sz="1400" dirty="0">
                <a:solidFill>
                  <a:schemeClr val="bg2">
                    <a:lumMod val="25000"/>
                  </a:schemeClr>
                </a:solidFill>
                <a:latin typeface="Arial Narrow" panose="020B0606020202030204" pitchFamily="34" charset="0"/>
              </a:rPr>
              <a:t> (συνέδρια, εκδρομές κτλ)</a:t>
            </a:r>
            <a:br>
              <a:rPr lang="el-GR" sz="1400" dirty="0">
                <a:solidFill>
                  <a:schemeClr val="bg2">
                    <a:lumMod val="25000"/>
                  </a:schemeClr>
                </a:solidFill>
                <a:latin typeface="Arial Narrow" panose="020B0606020202030204" pitchFamily="34" charset="0"/>
              </a:rPr>
            </a:br>
            <a:r>
              <a:rPr lang="el-GR" sz="1400" dirty="0">
                <a:solidFill>
                  <a:schemeClr val="bg2">
                    <a:lumMod val="25000"/>
                  </a:schemeClr>
                </a:solidFill>
                <a:latin typeface="Arial Narrow" panose="020B0606020202030204" pitchFamily="34" charset="0"/>
              </a:rPr>
              <a:t>- Άγονα τμήματα, χαμηλότερες προσφορές, μη αποδεκτές προσφορές, διαγωνισμοί σε εξέλιξη </a:t>
            </a:r>
          </a:p>
        </p:txBody>
      </p:sp>
    </p:spTree>
    <p:extLst>
      <p:ext uri="{BB962C8B-B14F-4D97-AF65-F5344CB8AC3E}">
        <p14:creationId xmlns:p14="http://schemas.microsoft.com/office/powerpoint/2010/main" val="354767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8C52A533-51BF-4EA5-AE1F-61E86736E443}"/>
              </a:ext>
            </a:extLst>
          </p:cNvPr>
          <p:cNvSpPr txBox="1">
            <a:spLocks/>
          </p:cNvSpPr>
          <p:nvPr/>
        </p:nvSpPr>
        <p:spPr>
          <a:xfrm>
            <a:off x="0" y="1"/>
            <a:ext cx="12192000" cy="933834"/>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altLang="el-GR" sz="2800" b="1" dirty="0">
                <a:solidFill>
                  <a:schemeClr val="tx1">
                    <a:lumMod val="75000"/>
                    <a:lumOff val="25000"/>
                  </a:schemeClr>
                </a:solidFill>
                <a:latin typeface="Arial Narrow" panose="020B0606020202030204" pitchFamily="34" charset="0"/>
              </a:rPr>
              <a:t>Αναλυτικά οικονομικά </a:t>
            </a:r>
            <a:r>
              <a:rPr lang="el-GR" altLang="el-GR" sz="2800" b="1" dirty="0" err="1">
                <a:solidFill>
                  <a:schemeClr val="tx1">
                    <a:lumMod val="75000"/>
                    <a:lumOff val="25000"/>
                  </a:schemeClr>
                </a:solidFill>
                <a:latin typeface="Arial Narrow" panose="020B0606020202030204" pitchFamily="34" charset="0"/>
              </a:rPr>
              <a:t>στοιχε</a:t>
            </a:r>
            <a:r>
              <a:rPr lang="en-US" altLang="el-GR" sz="2800" b="1" dirty="0">
                <a:solidFill>
                  <a:schemeClr val="tx1">
                    <a:lumMod val="75000"/>
                    <a:lumOff val="25000"/>
                  </a:schemeClr>
                </a:solidFill>
                <a:latin typeface="Arial Narrow" panose="020B0606020202030204" pitchFamily="34" charset="0"/>
              </a:rPr>
              <a:t>ία </a:t>
            </a:r>
          </a:p>
          <a:p>
            <a:pPr algn="ctr"/>
            <a:r>
              <a:rPr lang="en-US" altLang="el-GR" sz="2800" b="1" dirty="0">
                <a:solidFill>
                  <a:schemeClr val="tx1">
                    <a:lumMod val="75000"/>
                    <a:lumOff val="25000"/>
                  </a:schemeClr>
                </a:solidFill>
                <a:latin typeface="Arial Narrow" panose="020B0606020202030204" pitchFamily="34" charset="0"/>
              </a:rPr>
              <a:t>α</a:t>
            </a:r>
            <a:r>
              <a:rPr lang="en-US" altLang="el-GR" sz="2800" b="1" dirty="0" err="1">
                <a:solidFill>
                  <a:schemeClr val="tx1">
                    <a:lumMod val="75000"/>
                    <a:lumOff val="25000"/>
                  </a:schemeClr>
                </a:solidFill>
                <a:latin typeface="Arial Narrow" panose="020B0606020202030204" pitchFamily="34" charset="0"/>
              </a:rPr>
              <a:t>νά</a:t>
            </a:r>
            <a:r>
              <a:rPr lang="en-US" altLang="el-GR" sz="2800" b="1" dirty="0">
                <a:solidFill>
                  <a:schemeClr val="tx1">
                    <a:lumMod val="75000"/>
                    <a:lumOff val="25000"/>
                  </a:schemeClr>
                </a:solidFill>
                <a:latin typeface="Arial Narrow" panose="020B0606020202030204" pitchFamily="34" charset="0"/>
              </a:rPr>
              <a:t> </a:t>
            </a:r>
            <a:r>
              <a:rPr lang="en-US" altLang="el-GR" sz="2800" b="1" dirty="0" err="1">
                <a:solidFill>
                  <a:schemeClr val="tx1">
                    <a:lumMod val="75000"/>
                    <a:lumOff val="25000"/>
                  </a:schemeClr>
                </a:solidFill>
                <a:latin typeface="Arial Narrow" panose="020B0606020202030204" pitchFamily="34" charset="0"/>
              </a:rPr>
              <a:t>Σχολή</a:t>
            </a:r>
            <a:r>
              <a:rPr lang="en-US" altLang="el-GR" sz="2800" b="1" dirty="0">
                <a:solidFill>
                  <a:schemeClr val="tx1">
                    <a:lumMod val="75000"/>
                    <a:lumOff val="25000"/>
                  </a:schemeClr>
                </a:solidFill>
                <a:latin typeface="Arial Narrow" panose="020B0606020202030204" pitchFamily="34" charset="0"/>
              </a:rPr>
              <a:t> ΕΜΠ</a:t>
            </a:r>
            <a:endParaRPr lang="el-GR" altLang="el-GR" sz="2800" b="1" dirty="0">
              <a:solidFill>
                <a:schemeClr val="tx1">
                  <a:lumMod val="75000"/>
                  <a:lumOff val="25000"/>
                </a:schemeClr>
              </a:solidFill>
              <a:latin typeface="Arial Narrow" panose="020B0606020202030204" pitchFamily="34" charset="0"/>
            </a:endParaRPr>
          </a:p>
        </p:txBody>
      </p:sp>
      <p:graphicFrame>
        <p:nvGraphicFramePr>
          <p:cNvPr id="5" name="Chart 4">
            <a:extLst>
              <a:ext uri="{FF2B5EF4-FFF2-40B4-BE49-F238E27FC236}">
                <a16:creationId xmlns:a16="http://schemas.microsoft.com/office/drawing/2014/main" id="{8279C3DF-B0AE-4A29-BA84-359133A23F5E}"/>
              </a:ext>
            </a:extLst>
          </p:cNvPr>
          <p:cNvGraphicFramePr/>
          <p:nvPr>
            <p:extLst>
              <p:ext uri="{D42A27DB-BD31-4B8C-83A1-F6EECF244321}">
                <p14:modId xmlns:p14="http://schemas.microsoft.com/office/powerpoint/2010/main" val="3256437489"/>
              </p:ext>
            </p:extLst>
          </p:nvPr>
        </p:nvGraphicFramePr>
        <p:xfrm>
          <a:off x="811764" y="1408922"/>
          <a:ext cx="5617029" cy="404015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BED113EE-90DD-4665-9E77-C5B24CDCA058}"/>
              </a:ext>
            </a:extLst>
          </p:cNvPr>
          <p:cNvSpPr>
            <a:spLocks noGrp="1"/>
          </p:cNvSpPr>
          <p:nvPr>
            <p:ph type="sldNum" sz="quarter" idx="12"/>
          </p:nvPr>
        </p:nvSpPr>
        <p:spPr/>
        <p:txBody>
          <a:bodyPr/>
          <a:lstStyle/>
          <a:p>
            <a:fld id="{6D22F896-40B5-4ADD-8801-0D06FADFA095}" type="slidenum">
              <a:rPr lang="en-US" smtClean="0"/>
              <a:t>15</a:t>
            </a:fld>
            <a:endParaRPr lang="en-US" dirty="0"/>
          </a:p>
        </p:txBody>
      </p:sp>
      <p:sp>
        <p:nvSpPr>
          <p:cNvPr id="9" name="Rectangle 8">
            <a:extLst>
              <a:ext uri="{FF2B5EF4-FFF2-40B4-BE49-F238E27FC236}">
                <a16:creationId xmlns:a16="http://schemas.microsoft.com/office/drawing/2014/main" id="{45D75027-D49B-4799-A759-6E4FBF64D687}"/>
              </a:ext>
            </a:extLst>
          </p:cNvPr>
          <p:cNvSpPr/>
          <p:nvPr/>
        </p:nvSpPr>
        <p:spPr>
          <a:xfrm>
            <a:off x="0" y="5728091"/>
            <a:ext cx="12191999" cy="307777"/>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Δεν υλοποιήθηκαν λόγω της φύσης της δαπάνης (πχ συναγερμοί) ή λόγω κατάτμησης (πχ λογισμικό μηχανογράφησης, </a:t>
            </a:r>
            <a:r>
              <a:rPr lang="el-GR" sz="1400" dirty="0" err="1">
                <a:solidFill>
                  <a:schemeClr val="bg2">
                    <a:lumMod val="25000"/>
                  </a:schemeClr>
                </a:solidFill>
                <a:latin typeface="Arial Narrow" panose="020B0606020202030204" pitchFamily="34" charset="0"/>
              </a:rPr>
              <a:t>office</a:t>
            </a:r>
            <a:r>
              <a:rPr lang="el-GR" sz="1400" dirty="0">
                <a:solidFill>
                  <a:schemeClr val="bg2">
                    <a:lumMod val="25000"/>
                  </a:schemeClr>
                </a:solidFill>
                <a:latin typeface="Arial Narrow" panose="020B0606020202030204" pitchFamily="34" charset="0"/>
              </a:rPr>
              <a:t>, ηλεκτρολογικό υλικό </a:t>
            </a:r>
            <a:r>
              <a:rPr lang="el-GR" sz="1400" dirty="0" err="1">
                <a:solidFill>
                  <a:schemeClr val="bg2">
                    <a:lumMod val="25000"/>
                  </a:schemeClr>
                </a:solidFill>
                <a:latin typeface="Arial Narrow" panose="020B0606020202030204" pitchFamily="34" charset="0"/>
              </a:rPr>
              <a:t>κτλ</a:t>
            </a:r>
            <a:r>
              <a:rPr lang="el-GR" sz="1400" dirty="0">
                <a:solidFill>
                  <a:schemeClr val="bg2">
                    <a:lumMod val="25000"/>
                  </a:schemeClr>
                </a:solidFill>
                <a:latin typeface="Arial Narrow" panose="020B0606020202030204" pitchFamily="34" charset="0"/>
              </a:rPr>
              <a:t>) </a:t>
            </a:r>
          </a:p>
        </p:txBody>
      </p:sp>
      <p:sp>
        <p:nvSpPr>
          <p:cNvPr id="10" name="Rectangle 9">
            <a:extLst>
              <a:ext uri="{FF2B5EF4-FFF2-40B4-BE49-F238E27FC236}">
                <a16:creationId xmlns:a16="http://schemas.microsoft.com/office/drawing/2014/main" id="{E1D29958-8273-41CE-84C4-2422CB8CA3E5}"/>
              </a:ext>
            </a:extLst>
          </p:cNvPr>
          <p:cNvSpPr/>
          <p:nvPr/>
        </p:nvSpPr>
        <p:spPr>
          <a:xfrm>
            <a:off x="1" y="6035868"/>
            <a:ext cx="12191999" cy="523220"/>
          </a:xfrm>
          <a:prstGeom prst="rect">
            <a:avLst/>
          </a:prstGeom>
        </p:spPr>
        <p:txBody>
          <a:bodyPr wrap="square">
            <a:spAutoFit/>
          </a:bodyPr>
          <a:lstStyle/>
          <a:p>
            <a:r>
              <a:rPr lang="el-GR" sz="1400" dirty="0">
                <a:solidFill>
                  <a:schemeClr val="bg2">
                    <a:lumMod val="25000"/>
                  </a:schemeClr>
                </a:solidFill>
                <a:latin typeface="Arial Narrow" panose="020B0606020202030204" pitchFamily="34" charset="0"/>
              </a:rPr>
              <a:t>** - Δαπάνες που δεν έγιναν λόγω </a:t>
            </a:r>
            <a:r>
              <a:rPr lang="el-GR" sz="1400" dirty="0" err="1">
                <a:solidFill>
                  <a:schemeClr val="bg2">
                    <a:lumMod val="25000"/>
                  </a:schemeClr>
                </a:solidFill>
                <a:latin typeface="Arial Narrow" panose="020B0606020202030204" pitchFamily="34" charset="0"/>
              </a:rPr>
              <a:t>covid</a:t>
            </a:r>
            <a:r>
              <a:rPr lang="el-GR" sz="1400" dirty="0">
                <a:solidFill>
                  <a:schemeClr val="bg2">
                    <a:lumMod val="25000"/>
                  </a:schemeClr>
                </a:solidFill>
                <a:latin typeface="Arial Narrow" panose="020B0606020202030204" pitchFamily="34" charset="0"/>
              </a:rPr>
              <a:t> (συνέδρια, εκδρομές κτλ)</a:t>
            </a:r>
            <a:br>
              <a:rPr lang="el-GR" sz="1400" dirty="0">
                <a:solidFill>
                  <a:schemeClr val="bg2">
                    <a:lumMod val="25000"/>
                  </a:schemeClr>
                </a:solidFill>
                <a:latin typeface="Arial Narrow" panose="020B0606020202030204" pitchFamily="34" charset="0"/>
              </a:rPr>
            </a:br>
            <a:r>
              <a:rPr lang="el-GR" sz="1400" dirty="0">
                <a:solidFill>
                  <a:schemeClr val="bg2">
                    <a:lumMod val="25000"/>
                  </a:schemeClr>
                </a:solidFill>
                <a:latin typeface="Arial Narrow" panose="020B0606020202030204" pitchFamily="34" charset="0"/>
              </a:rPr>
              <a:t>- Άγονα τμήματα, χαμηλότερες προσφορές, μη αποδεκτές προσφορές, διαγωνισμοί σε εξέλιξη </a:t>
            </a:r>
          </a:p>
        </p:txBody>
      </p:sp>
    </p:spTree>
    <p:extLst>
      <p:ext uri="{BB962C8B-B14F-4D97-AF65-F5344CB8AC3E}">
        <p14:creationId xmlns:p14="http://schemas.microsoft.com/office/powerpoint/2010/main" val="3658542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3DF9A5-C062-4A42-BDB2-5DF662C306BD}"/>
              </a:ext>
            </a:extLst>
          </p:cNvPr>
          <p:cNvSpPr/>
          <p:nvPr/>
        </p:nvSpPr>
        <p:spPr>
          <a:xfrm>
            <a:off x="0" y="26638"/>
            <a:ext cx="12192000" cy="523220"/>
          </a:xfrm>
          <a:prstGeom prst="rect">
            <a:avLst/>
          </a:prstGeom>
        </p:spPr>
        <p:txBody>
          <a:bodyPr wrap="square" anchor="b" anchorCtr="0">
            <a:spAutoFit/>
          </a:bodyPr>
          <a:lstStyle/>
          <a:p>
            <a:pPr algn="ctr"/>
            <a:r>
              <a:rPr lang="el-GR" sz="2800" b="1" spc="-50" dirty="0">
                <a:solidFill>
                  <a:schemeClr val="tx1">
                    <a:lumMod val="75000"/>
                    <a:lumOff val="25000"/>
                  </a:schemeClr>
                </a:solidFill>
                <a:latin typeface="Arial Narrow" panose="020B0606020202030204" pitchFamily="34" charset="0"/>
                <a:ea typeface="+mj-ea"/>
                <a:cs typeface="+mj-cs"/>
              </a:rPr>
              <a:t>Διαγωνισμοί που προκηρύχτηκαν το 2020 και βρίσκονται σε εξέλιξη</a:t>
            </a:r>
            <a:endParaRPr lang="el-GR" sz="2800" b="1" spc="-50" dirty="0">
              <a:solidFill>
                <a:srgbClr val="FF0000"/>
              </a:solidFill>
              <a:latin typeface="Arial Narrow" panose="020B0606020202030204" pitchFamily="34" charset="0"/>
              <a:ea typeface="+mj-ea"/>
              <a:cs typeface="+mj-cs"/>
            </a:endParaRPr>
          </a:p>
        </p:txBody>
      </p:sp>
      <p:sp>
        <p:nvSpPr>
          <p:cNvPr id="3" name="Rectangle 2">
            <a:extLst>
              <a:ext uri="{FF2B5EF4-FFF2-40B4-BE49-F238E27FC236}">
                <a16:creationId xmlns:a16="http://schemas.microsoft.com/office/drawing/2014/main" id="{15919D3E-4601-44DB-9384-719458AD5C8B}"/>
              </a:ext>
            </a:extLst>
          </p:cNvPr>
          <p:cNvSpPr/>
          <p:nvPr/>
        </p:nvSpPr>
        <p:spPr>
          <a:xfrm>
            <a:off x="0" y="696410"/>
            <a:ext cx="12192000" cy="6035755"/>
          </a:xfrm>
          <a:prstGeom prst="rect">
            <a:avLst/>
          </a:prstGeom>
        </p:spPr>
        <p:txBody>
          <a:bodyPr wrap="square">
            <a:spAutoFit/>
          </a:bodyPr>
          <a:lstStyle/>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Παροχή υπηρεσιών καθαριότητας των Κτηρίων του ΕΜΠ, προϋπολογισμού  4.200.000,00€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a:t>
            </a:r>
          </a:p>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Προμήθεια και εγκατάσταση κεντρικών και αυτόνομων κλιματιστικών μονάδων σε κτήρια της Πολυτεχνειούπολης Ζωγράφου και του Συγκροτήματος ΕΜΠ Πατησίων», προϋπολογισμού 1.833.836,00€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 </a:t>
            </a:r>
          </a:p>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Προμήθεια ηλεκτρολογικού υλικού και λαμπτήρων για τις ανάγκες του Ιδρύματος», προϋπολογισμού 272.919,72€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 </a:t>
            </a:r>
          </a:p>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Συντήρηση και Αποκατάσταση Αρχειακού Υλικού καθώς και Μεταλλικών και Ξύλινων Αντικειμένων για τη Διαμόρφωση Μουσείου Μεταλλείας Μεταλλουργίας Λαυρίου (ΥΠΟΕΡΓΟ 2),  681.200,00 €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 </a:t>
            </a:r>
            <a:endParaRPr lang="el-GR" sz="2000" dirty="0">
              <a:latin typeface="Arial Narrow" panose="020B0606020202030204" pitchFamily="34" charset="0"/>
            </a:endParaRPr>
          </a:p>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Προμήθεια Οργάνων Σχολών του ΕΜΠ προϋπολογισμού 4</a:t>
            </a:r>
            <a:r>
              <a:rPr lang="en-US" sz="2000" dirty="0">
                <a:solidFill>
                  <a:srgbClr val="000000"/>
                </a:solidFill>
                <a:latin typeface="Arial Narrow" panose="020B0606020202030204" pitchFamily="34" charset="0"/>
              </a:rPr>
              <a:t>0</a:t>
            </a:r>
            <a:r>
              <a:rPr lang="el-GR" sz="200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218</a:t>
            </a:r>
            <a:r>
              <a:rPr lang="el-GR" sz="2000" dirty="0">
                <a:solidFill>
                  <a:srgbClr val="000000"/>
                </a:solidFill>
                <a:latin typeface="Arial Narrow" panose="020B0606020202030204" pitchFamily="34" charset="0"/>
              </a:rPr>
              <a:t>,</a:t>
            </a:r>
            <a:r>
              <a:rPr lang="en-US" sz="2000" dirty="0">
                <a:solidFill>
                  <a:srgbClr val="000000"/>
                </a:solidFill>
                <a:latin typeface="Arial Narrow" panose="020B0606020202030204" pitchFamily="34" charset="0"/>
              </a:rPr>
              <a:t>08</a:t>
            </a:r>
            <a:r>
              <a:rPr lang="el-GR" sz="2000" dirty="0">
                <a:solidFill>
                  <a:srgbClr val="000000"/>
                </a:solidFill>
                <a:latin typeface="Arial Narrow" panose="020B0606020202030204" pitchFamily="34" charset="0"/>
              </a:rPr>
              <a:t>€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a:t>
            </a:r>
            <a:endParaRPr lang="en-US" sz="2000" dirty="0">
              <a:solidFill>
                <a:srgbClr val="000000"/>
              </a:solidFill>
              <a:latin typeface="Arial Narrow" panose="020B0606020202030204" pitchFamily="34" charset="0"/>
            </a:endParaRPr>
          </a:p>
          <a:p>
            <a:pPr marL="342900" indent="-342900">
              <a:lnSpc>
                <a:spcPct val="150000"/>
              </a:lnSpc>
              <a:buFont typeface="Wingdings" panose="05000000000000000000" pitchFamily="2" charset="2"/>
              <a:buChar char="§"/>
            </a:pPr>
            <a:r>
              <a:rPr lang="el-GR" sz="2000" dirty="0">
                <a:latin typeface="Arial Narrow" panose="020B0606020202030204" pitchFamily="34" charset="0"/>
              </a:rPr>
              <a:t>Προμήθεια χημικών Σχολών του ΕΜΠ</a:t>
            </a:r>
            <a:r>
              <a:rPr lang="en-US" sz="2000" dirty="0">
                <a:latin typeface="Arial Narrow" panose="020B0606020202030204" pitchFamily="34" charset="0"/>
              </a:rPr>
              <a:t> </a:t>
            </a:r>
            <a:r>
              <a:rPr lang="el-GR" sz="2000" dirty="0">
                <a:solidFill>
                  <a:srgbClr val="000000"/>
                </a:solidFill>
                <a:latin typeface="Arial Narrow" panose="020B0606020202030204" pitchFamily="34" charset="0"/>
              </a:rPr>
              <a:t>προϋπολογισμού </a:t>
            </a:r>
            <a:r>
              <a:rPr lang="en-US" sz="2000" dirty="0">
                <a:solidFill>
                  <a:srgbClr val="000000"/>
                </a:solidFill>
                <a:latin typeface="Arial Narrow" panose="020B0606020202030204" pitchFamily="34" charset="0"/>
              </a:rPr>
              <a:t>34.922,21</a:t>
            </a:r>
            <a:r>
              <a:rPr lang="el-GR" sz="2000" dirty="0">
                <a:solidFill>
                  <a:srgbClr val="000000"/>
                </a:solidFill>
                <a:latin typeface="Arial Narrow" panose="020B0606020202030204" pitchFamily="34" charset="0"/>
              </a:rPr>
              <a:t>€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a:t>
            </a:r>
            <a:endParaRPr lang="en-US" sz="2000" dirty="0">
              <a:solidFill>
                <a:srgbClr val="000000"/>
              </a:solidFill>
              <a:latin typeface="Arial Narrow" panose="020B0606020202030204" pitchFamily="34" charset="0"/>
            </a:endParaRPr>
          </a:p>
          <a:p>
            <a:pPr marL="342900" indent="-342900">
              <a:lnSpc>
                <a:spcPct val="150000"/>
              </a:lnSpc>
              <a:buFont typeface="Wingdings" panose="05000000000000000000" pitchFamily="2" charset="2"/>
              <a:buChar char="§"/>
            </a:pPr>
            <a:r>
              <a:rPr lang="el-GR" sz="2000" dirty="0">
                <a:latin typeface="Arial Narrow" panose="020B0606020202030204" pitchFamily="34" charset="0"/>
              </a:rPr>
              <a:t>Προμήθεια Αναλωσίμων Εργαστηρίου Σχολών του ΕΜΠ</a:t>
            </a:r>
            <a:r>
              <a:rPr lang="en-US" sz="2000" dirty="0">
                <a:latin typeface="Arial Narrow" panose="020B0606020202030204" pitchFamily="34" charset="0"/>
              </a:rPr>
              <a:t> </a:t>
            </a:r>
            <a:r>
              <a:rPr lang="el-GR" sz="2000" dirty="0">
                <a:solidFill>
                  <a:srgbClr val="000000"/>
                </a:solidFill>
                <a:latin typeface="Arial Narrow" panose="020B0606020202030204" pitchFamily="34" charset="0"/>
              </a:rPr>
              <a:t>προϋπολογισμού </a:t>
            </a:r>
            <a:r>
              <a:rPr lang="en-US" sz="2000" dirty="0">
                <a:latin typeface="Arial Narrow" panose="020B0606020202030204" pitchFamily="34" charset="0"/>
              </a:rPr>
              <a:t>34.925,05</a:t>
            </a:r>
            <a:r>
              <a:rPr lang="el-GR" sz="2000" dirty="0">
                <a:solidFill>
                  <a:srgbClr val="000000"/>
                </a:solidFill>
                <a:latin typeface="Arial Narrow" panose="020B0606020202030204" pitchFamily="34" charset="0"/>
              </a:rPr>
              <a:t>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a:t>
            </a:r>
            <a:endParaRPr lang="el-GR" sz="2000" dirty="0">
              <a:latin typeface="Arial Narrow" panose="020B0606020202030204" pitchFamily="34" charset="0"/>
            </a:endParaRPr>
          </a:p>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Ετήσια Συντήρηση και αποκατάσταση βλαβών Ηλεκτροπαραγωγών Ζευγών στην Πολυτεχνειούπολη Ζωγράφο, προϋπολογισμού 43.400,00€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a:t>
            </a:r>
          </a:p>
          <a:p>
            <a:pPr marL="342900" indent="-342900">
              <a:lnSpc>
                <a:spcPct val="150000"/>
              </a:lnSpc>
              <a:buFont typeface="Wingdings" panose="05000000000000000000" pitchFamily="2" charset="2"/>
              <a:buChar char="§"/>
            </a:pPr>
            <a:r>
              <a:rPr lang="el-GR" sz="2000" dirty="0">
                <a:solidFill>
                  <a:srgbClr val="000000"/>
                </a:solidFill>
                <a:latin typeface="Arial Narrow" panose="020B0606020202030204" pitchFamily="34" charset="0"/>
              </a:rPr>
              <a:t>Επίκειται εντός Φεβρουαρίου η προκήρυξη διαγωνισμού για την «Αναβάθμιση φωτισμού περιβάλλοντος χώρου Πολυτεχνειούπολης Ζωγράφου», προϋπολογισμού 1.530.585,82€ </a:t>
            </a:r>
            <a:r>
              <a:rPr lang="el-GR" sz="2000" dirty="0" err="1">
                <a:solidFill>
                  <a:srgbClr val="000000"/>
                </a:solidFill>
                <a:latin typeface="Arial Narrow" panose="020B0606020202030204" pitchFamily="34" charset="0"/>
              </a:rPr>
              <a:t>συμπ</a:t>
            </a:r>
            <a:r>
              <a:rPr lang="el-GR" sz="2000" dirty="0">
                <a:solidFill>
                  <a:srgbClr val="000000"/>
                </a:solidFill>
                <a:latin typeface="Arial Narrow" panose="020B0606020202030204" pitchFamily="34" charset="0"/>
              </a:rPr>
              <a:t>. ΦΠΑ</a:t>
            </a:r>
          </a:p>
        </p:txBody>
      </p:sp>
      <p:sp>
        <p:nvSpPr>
          <p:cNvPr id="4" name="Slide Number Placeholder 3">
            <a:extLst>
              <a:ext uri="{FF2B5EF4-FFF2-40B4-BE49-F238E27FC236}">
                <a16:creationId xmlns:a16="http://schemas.microsoft.com/office/drawing/2014/main" id="{12FF2676-4928-4897-B37E-D6971A6D0469}"/>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833703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8814110B-2969-4CB8-A507-C7BFE5743C26}"/>
              </a:ext>
            </a:extLst>
          </p:cNvPr>
          <p:cNvSpPr txBox="1">
            <a:spLocks/>
          </p:cNvSpPr>
          <p:nvPr/>
        </p:nvSpPr>
        <p:spPr>
          <a:xfrm>
            <a:off x="0" y="0"/>
            <a:ext cx="12192000" cy="587229"/>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l-GR" altLang="el-GR" sz="2800" b="1" dirty="0">
                <a:latin typeface="Arial Narrow" panose="020B0606020202030204" pitchFamily="34" charset="0"/>
              </a:rPr>
              <a:t>Προβλήματα διαδικασιών</a:t>
            </a:r>
          </a:p>
        </p:txBody>
      </p:sp>
      <p:sp>
        <p:nvSpPr>
          <p:cNvPr id="3" name="Rectangle 2">
            <a:extLst>
              <a:ext uri="{FF2B5EF4-FFF2-40B4-BE49-F238E27FC236}">
                <a16:creationId xmlns:a16="http://schemas.microsoft.com/office/drawing/2014/main" id="{85AA532B-1F3D-463A-84AB-FEE9B586156A}"/>
              </a:ext>
            </a:extLst>
          </p:cNvPr>
          <p:cNvSpPr/>
          <p:nvPr/>
        </p:nvSpPr>
        <p:spPr>
          <a:xfrm>
            <a:off x="0" y="483874"/>
            <a:ext cx="12192000" cy="6035755"/>
          </a:xfrm>
          <a:prstGeom prst="rect">
            <a:avLst/>
          </a:prstGeom>
        </p:spPr>
        <p:txBody>
          <a:bodyPr wrap="square" anchor="b" anchorCtr="0">
            <a:spAutoFit/>
          </a:bodyPr>
          <a:lstStyle/>
          <a:p>
            <a:pPr marL="342900" indent="-342900">
              <a:lnSpc>
                <a:spcPct val="150000"/>
              </a:lnSpc>
              <a:buFont typeface="Wingdings" panose="05000000000000000000" pitchFamily="2" charset="2"/>
              <a:buChar char="§"/>
            </a:pPr>
            <a:r>
              <a:rPr lang="el-GR" sz="2000" dirty="0">
                <a:latin typeface="Arial Narrow" panose="020B0606020202030204" pitchFamily="34" charset="0"/>
              </a:rPr>
              <a:t>Πρωτογενή αιτήματα λανθασμένης εκτίμησης προϋπολογισμού σε σχέση με τα τρέχοντα δεδομένα της αγοράς, με συνέπεια την αδυναμία κατάθεσης προσφοράς από υποψηφίους ανάδοχους ή μεγάλου ποσοστού έκπτωσης με συνέπεια την χρονοβόρα επανάληψη της όλης διαδικασίας (διόρθωση υποβληθέντων αιτημάτων, έκδοση νέων </a:t>
            </a:r>
            <a:r>
              <a:rPr lang="el-GR" sz="2000" dirty="0" err="1">
                <a:latin typeface="Arial Narrow" panose="020B0606020202030204" pitchFamily="34" charset="0"/>
              </a:rPr>
              <a:t>προδεσμεύσεων</a:t>
            </a:r>
            <a:r>
              <a:rPr lang="el-GR" sz="2000" dirty="0">
                <a:latin typeface="Arial Narrow" panose="020B0606020202030204" pitchFamily="34" charset="0"/>
              </a:rPr>
              <a:t> κοκ)</a:t>
            </a:r>
          </a:p>
          <a:p>
            <a:pPr marL="342900" indent="-342900">
              <a:lnSpc>
                <a:spcPct val="150000"/>
              </a:lnSpc>
              <a:buFont typeface="Wingdings" panose="05000000000000000000" pitchFamily="2" charset="2"/>
              <a:buChar char="§"/>
            </a:pPr>
            <a:r>
              <a:rPr lang="el-GR" sz="2000" dirty="0">
                <a:latin typeface="Arial Narrow" panose="020B0606020202030204" pitchFamily="34" charset="0"/>
              </a:rPr>
              <a:t>Ετερόκλητα πρωτογενή αιτήματα (πχ ηλεκτρολογικό υλικό, οινόπνευμα, γάντια μιας χρήσης </a:t>
            </a:r>
            <a:r>
              <a:rPr lang="el-GR" sz="2000" dirty="0" err="1">
                <a:latin typeface="Arial Narrow" panose="020B0606020202030204" pitchFamily="34" charset="0"/>
              </a:rPr>
              <a:t>κτλ</a:t>
            </a:r>
            <a:r>
              <a:rPr lang="el-GR" sz="2000" dirty="0">
                <a:latin typeface="Arial Narrow" panose="020B0606020202030204" pitchFamily="34" charset="0"/>
              </a:rPr>
              <a:t>)</a:t>
            </a:r>
          </a:p>
          <a:p>
            <a:pPr marL="342900" indent="-342900">
              <a:lnSpc>
                <a:spcPct val="150000"/>
              </a:lnSpc>
              <a:buFont typeface="Wingdings" panose="05000000000000000000" pitchFamily="2" charset="2"/>
              <a:buChar char="§"/>
            </a:pPr>
            <a:r>
              <a:rPr lang="el-GR" sz="2000" dirty="0">
                <a:latin typeface="Arial Narrow" panose="020B0606020202030204" pitchFamily="34" charset="0"/>
              </a:rPr>
              <a:t>Πρωτογενή αιτήματα χωρίς την αναγραφή εκτιμώμενου προϋπολογισμού ανά είδος/υπηρεσία</a:t>
            </a:r>
          </a:p>
          <a:p>
            <a:pPr marL="342900" indent="-342900">
              <a:lnSpc>
                <a:spcPct val="150000"/>
              </a:lnSpc>
              <a:buFont typeface="Wingdings" panose="05000000000000000000" pitchFamily="2" charset="2"/>
              <a:buChar char="§"/>
            </a:pPr>
            <a:r>
              <a:rPr lang="el-GR" sz="2000" dirty="0">
                <a:latin typeface="Arial Narrow" panose="020B0606020202030204" pitchFamily="34" charset="0"/>
              </a:rPr>
              <a:t>Πολλαπλά πρωτογενή για ομοειδείς κατηγορίες προμηθειών/υπηρεσιών από την ίδια Σχολή με αποτέλεσμα τη σημαντική χρονική καθυστέρηση για σωστή ομαδοποίηση</a:t>
            </a:r>
            <a:endParaRPr lang="en-US" sz="2000" dirty="0">
              <a:latin typeface="Arial Narrow" panose="020B0606020202030204" pitchFamily="34" charset="0"/>
            </a:endParaRPr>
          </a:p>
          <a:p>
            <a:pPr marL="342900" indent="-342900">
              <a:lnSpc>
                <a:spcPct val="150000"/>
              </a:lnSpc>
              <a:buFont typeface="Wingdings" panose="05000000000000000000" pitchFamily="2" charset="2"/>
              <a:buChar char="§"/>
            </a:pPr>
            <a:r>
              <a:rPr lang="el-GR" sz="2000" dirty="0">
                <a:latin typeface="Arial Narrow" panose="020B0606020202030204" pitchFamily="34" charset="0"/>
              </a:rPr>
              <a:t>Σ</a:t>
            </a:r>
            <a:r>
              <a:rPr lang="en-US" sz="2000" dirty="0">
                <a:latin typeface="Arial Narrow" panose="020B0606020202030204" pitchFamily="34" charset="0"/>
              </a:rPr>
              <a:t>ύ</a:t>
            </a:r>
            <a:r>
              <a:rPr lang="el-GR" sz="2000" dirty="0">
                <a:latin typeface="Arial Narrow" panose="020B0606020202030204" pitchFamily="34" charset="0"/>
              </a:rPr>
              <a:t>ν</a:t>
            </a:r>
            <a:r>
              <a:rPr lang="en-US" sz="2000" dirty="0">
                <a:latin typeface="Arial Narrow" panose="020B0606020202030204" pitchFamily="34" charset="0"/>
              </a:rPr>
              <a:t>δ</a:t>
            </a:r>
            <a:r>
              <a:rPr lang="el-GR" sz="2000" dirty="0">
                <a:latin typeface="Arial Narrow" panose="020B0606020202030204" pitchFamily="34" charset="0"/>
              </a:rPr>
              <a:t>ε</a:t>
            </a:r>
            <a:r>
              <a:rPr lang="en-US" sz="2000" dirty="0">
                <a:latin typeface="Arial Narrow" panose="020B0606020202030204" pitchFamily="34" charset="0"/>
              </a:rPr>
              <a:t>σ</a:t>
            </a:r>
            <a:r>
              <a:rPr lang="el-GR" sz="2000" dirty="0">
                <a:latin typeface="Arial Narrow" panose="020B0606020202030204" pitchFamily="34" charset="0"/>
              </a:rPr>
              <a:t>η</a:t>
            </a:r>
            <a:r>
              <a:rPr lang="en-US" sz="2000" dirty="0">
                <a:latin typeface="Arial Narrow" panose="020B0606020202030204" pitchFamily="34" charset="0"/>
              </a:rPr>
              <a:t> </a:t>
            </a:r>
            <a:r>
              <a:rPr lang="el-GR" sz="2000" dirty="0">
                <a:latin typeface="Arial Narrow" panose="020B0606020202030204" pitchFamily="34" charset="0"/>
              </a:rPr>
              <a:t>π</a:t>
            </a:r>
            <a:r>
              <a:rPr lang="en-US" sz="2000" dirty="0">
                <a:latin typeface="Arial Narrow" panose="020B0606020202030204" pitchFamily="34" charset="0"/>
              </a:rPr>
              <a:t>ρ</a:t>
            </a:r>
            <a:r>
              <a:rPr lang="el-GR" sz="2000" dirty="0">
                <a:latin typeface="Arial Narrow" panose="020B0606020202030204" pitchFamily="34" charset="0"/>
              </a:rPr>
              <a:t>ω</a:t>
            </a:r>
            <a:r>
              <a:rPr lang="en-US" sz="2000" dirty="0">
                <a:latin typeface="Arial Narrow" panose="020B0606020202030204" pitchFamily="34" charset="0"/>
              </a:rPr>
              <a:t>τ</a:t>
            </a:r>
            <a:r>
              <a:rPr lang="el-GR" sz="2000" dirty="0">
                <a:latin typeface="Arial Narrow" panose="020B0606020202030204" pitchFamily="34" charset="0"/>
              </a:rPr>
              <a:t>ο</a:t>
            </a:r>
            <a:r>
              <a:rPr lang="en-US" sz="2000" dirty="0">
                <a:latin typeface="Arial Narrow" panose="020B0606020202030204" pitchFamily="34" charset="0"/>
              </a:rPr>
              <a:t>γ</a:t>
            </a:r>
            <a:r>
              <a:rPr lang="el-GR" sz="2000" dirty="0">
                <a:latin typeface="Arial Narrow" panose="020B0606020202030204" pitchFamily="34" charset="0"/>
              </a:rPr>
              <a:t>ε</a:t>
            </a:r>
            <a:r>
              <a:rPr lang="en-US" sz="2000" dirty="0">
                <a:latin typeface="Arial Narrow" panose="020B0606020202030204" pitchFamily="34" charset="0"/>
              </a:rPr>
              <a:t>ν</a:t>
            </a:r>
            <a:r>
              <a:rPr lang="el-GR" sz="2000" dirty="0">
                <a:latin typeface="Arial Narrow" panose="020B0606020202030204" pitchFamily="34" charset="0"/>
              </a:rPr>
              <a:t>ο</a:t>
            </a:r>
            <a:r>
              <a:rPr lang="en-US" sz="2000" dirty="0">
                <a:latin typeface="Arial Narrow" panose="020B0606020202030204" pitchFamily="34" charset="0"/>
              </a:rPr>
              <a:t>ύ</a:t>
            </a:r>
            <a:r>
              <a:rPr lang="el-GR" sz="2000" dirty="0">
                <a:latin typeface="Arial Narrow" panose="020B0606020202030204" pitchFamily="34" charset="0"/>
              </a:rPr>
              <a:t>ς</a:t>
            </a:r>
            <a:r>
              <a:rPr lang="en-US" sz="2000" dirty="0">
                <a:latin typeface="Arial Narrow" panose="020B0606020202030204" pitchFamily="34" charset="0"/>
              </a:rPr>
              <a:t> </a:t>
            </a:r>
            <a:r>
              <a:rPr lang="el-GR" sz="2000" dirty="0">
                <a:latin typeface="Arial Narrow" panose="020B0606020202030204" pitchFamily="34" charset="0"/>
              </a:rPr>
              <a:t>μ</a:t>
            </a:r>
            <a:r>
              <a:rPr lang="en-US" sz="2000" dirty="0">
                <a:latin typeface="Arial Narrow" panose="020B0606020202030204" pitchFamily="34" charset="0"/>
              </a:rPr>
              <a:t>ε </a:t>
            </a:r>
            <a:r>
              <a:rPr lang="el-GR" sz="2000" dirty="0">
                <a:latin typeface="Arial Narrow" panose="020B0606020202030204" pitchFamily="34" charset="0"/>
              </a:rPr>
              <a:t>λ</a:t>
            </a:r>
            <a:r>
              <a:rPr lang="en-US" sz="2000" dirty="0">
                <a:latin typeface="Arial Narrow" panose="020B0606020202030204" pitchFamily="34" charset="0"/>
              </a:rPr>
              <a:t>α</a:t>
            </a:r>
            <a:r>
              <a:rPr lang="el-GR" sz="2000" dirty="0">
                <a:latin typeface="Arial Narrow" panose="020B0606020202030204" pitchFamily="34" charset="0"/>
              </a:rPr>
              <a:t>ν</a:t>
            </a:r>
            <a:r>
              <a:rPr lang="en-US" sz="2000" dirty="0">
                <a:latin typeface="Arial Narrow" panose="020B0606020202030204" pitchFamily="34" charset="0"/>
              </a:rPr>
              <a:t>θ</a:t>
            </a:r>
            <a:r>
              <a:rPr lang="el-GR" sz="2000" dirty="0">
                <a:latin typeface="Arial Narrow" panose="020B0606020202030204" pitchFamily="34" charset="0"/>
              </a:rPr>
              <a:t>α</a:t>
            </a:r>
            <a:r>
              <a:rPr lang="en-US" sz="2000" dirty="0">
                <a:latin typeface="Arial Narrow" panose="020B0606020202030204" pitchFamily="34" charset="0"/>
              </a:rPr>
              <a:t>σ</a:t>
            </a:r>
            <a:r>
              <a:rPr lang="el-GR" sz="2000" dirty="0">
                <a:latin typeface="Arial Narrow" panose="020B0606020202030204" pitchFamily="34" charset="0"/>
              </a:rPr>
              <a:t>μ</a:t>
            </a:r>
            <a:r>
              <a:rPr lang="en-US" sz="2000" dirty="0">
                <a:latin typeface="Arial Narrow" panose="020B0606020202030204" pitchFamily="34" charset="0"/>
              </a:rPr>
              <a:t>έ</a:t>
            </a:r>
            <a:r>
              <a:rPr lang="el-GR" sz="2000" dirty="0">
                <a:latin typeface="Arial Narrow" panose="020B0606020202030204" pitchFamily="34" charset="0"/>
              </a:rPr>
              <a:t>ν</a:t>
            </a:r>
            <a:r>
              <a:rPr lang="en-US" sz="2000" dirty="0">
                <a:latin typeface="Arial Narrow" panose="020B0606020202030204" pitchFamily="34" charset="0"/>
              </a:rPr>
              <a:t>ο </a:t>
            </a:r>
            <a:r>
              <a:rPr lang="en-US" sz="2000" dirty="0" err="1">
                <a:latin typeface="Arial Narrow" panose="020B0606020202030204" pitchFamily="34" charset="0"/>
              </a:rPr>
              <a:t>Κω</a:t>
            </a:r>
            <a:r>
              <a:rPr lang="el-GR" sz="2000" dirty="0">
                <a:latin typeface="Arial Narrow" panose="020B0606020202030204" pitchFamily="34" charset="0"/>
              </a:rPr>
              <a:t>δ</a:t>
            </a:r>
            <a:r>
              <a:rPr lang="en-US" sz="2000" dirty="0">
                <a:latin typeface="Arial Narrow" panose="020B0606020202030204" pitchFamily="34" charset="0"/>
              </a:rPr>
              <a:t>ι</a:t>
            </a:r>
            <a:r>
              <a:rPr lang="el-GR" sz="2000" dirty="0">
                <a:latin typeface="Arial Narrow" panose="020B0606020202030204" pitchFamily="34" charset="0"/>
              </a:rPr>
              <a:t>κ</a:t>
            </a:r>
            <a:r>
              <a:rPr lang="en-US" sz="2000" dirty="0">
                <a:latin typeface="Arial Narrow" panose="020B0606020202030204" pitchFamily="34" charset="0"/>
              </a:rPr>
              <a:t>ό </a:t>
            </a:r>
            <a:r>
              <a:rPr lang="en-US" sz="2000" dirty="0" err="1">
                <a:latin typeface="Arial Narrow" panose="020B0606020202030204" pitchFamily="34" charset="0"/>
              </a:rPr>
              <a:t>Αν</a:t>
            </a:r>
            <a:r>
              <a:rPr lang="el-GR" sz="2000" dirty="0">
                <a:latin typeface="Arial Narrow" panose="020B0606020202030204" pitchFamily="34" charset="0"/>
              </a:rPr>
              <a:t>ά</a:t>
            </a:r>
            <a:r>
              <a:rPr lang="en-US" sz="2000" dirty="0">
                <a:latin typeface="Arial Narrow" panose="020B0606020202030204" pitchFamily="34" charset="0"/>
              </a:rPr>
              <a:t>λ</a:t>
            </a:r>
            <a:r>
              <a:rPr lang="el-GR" sz="2000" dirty="0">
                <a:latin typeface="Arial Narrow" panose="020B0606020202030204" pitchFamily="34" charset="0"/>
              </a:rPr>
              <a:t>η</a:t>
            </a:r>
            <a:r>
              <a:rPr lang="en-US" sz="2000" dirty="0">
                <a:latin typeface="Arial Narrow" panose="020B0606020202030204" pitchFamily="34" charset="0"/>
              </a:rPr>
              <a:t>ψ</a:t>
            </a:r>
            <a:r>
              <a:rPr lang="el-GR" sz="2000" dirty="0">
                <a:latin typeface="Arial Narrow" panose="020B0606020202030204" pitchFamily="34" charset="0"/>
              </a:rPr>
              <a:t>η</a:t>
            </a:r>
            <a:r>
              <a:rPr lang="en-US" sz="2000" dirty="0">
                <a:latin typeface="Arial Narrow" panose="020B0606020202030204" pitchFamily="34" charset="0"/>
              </a:rPr>
              <a:t>ς Υπ</a:t>
            </a:r>
            <a:r>
              <a:rPr lang="el-GR" sz="2000" dirty="0">
                <a:latin typeface="Arial Narrow" panose="020B0606020202030204" pitchFamily="34" charset="0"/>
              </a:rPr>
              <a:t>ο</a:t>
            </a:r>
            <a:r>
              <a:rPr lang="en-US" sz="2000" dirty="0">
                <a:latin typeface="Arial Narrow" panose="020B0606020202030204" pitchFamily="34" charset="0"/>
              </a:rPr>
              <a:t>χ</a:t>
            </a:r>
            <a:r>
              <a:rPr lang="el-GR" sz="2000" dirty="0">
                <a:latin typeface="Arial Narrow" panose="020B0606020202030204" pitchFamily="34" charset="0"/>
              </a:rPr>
              <a:t>ρ</a:t>
            </a:r>
            <a:r>
              <a:rPr lang="en-US" sz="2000" dirty="0">
                <a:latin typeface="Arial Narrow" panose="020B0606020202030204" pitchFamily="34" charset="0"/>
              </a:rPr>
              <a:t>έ</a:t>
            </a:r>
            <a:r>
              <a:rPr lang="el-GR" sz="2000" dirty="0">
                <a:latin typeface="Arial Narrow" panose="020B0606020202030204" pitchFamily="34" charset="0"/>
              </a:rPr>
              <a:t>ω</a:t>
            </a:r>
            <a:r>
              <a:rPr lang="en-US" sz="2000" dirty="0">
                <a:latin typeface="Arial Narrow" panose="020B0606020202030204" pitchFamily="34" charset="0"/>
              </a:rPr>
              <a:t>σ</a:t>
            </a:r>
            <a:r>
              <a:rPr lang="el-GR" sz="2000" dirty="0">
                <a:latin typeface="Arial Narrow" panose="020B0606020202030204" pitchFamily="34" charset="0"/>
              </a:rPr>
              <a:t>η</a:t>
            </a:r>
            <a:r>
              <a:rPr lang="en-US" sz="2000" dirty="0">
                <a:latin typeface="Arial Narrow" panose="020B0606020202030204" pitchFamily="34" charset="0"/>
              </a:rPr>
              <a:t>ς </a:t>
            </a:r>
          </a:p>
          <a:p>
            <a:pPr marL="342900" indent="-342900">
              <a:lnSpc>
                <a:spcPct val="150000"/>
              </a:lnSpc>
              <a:buFont typeface="Wingdings" panose="05000000000000000000" pitchFamily="2" charset="2"/>
              <a:buChar char="§"/>
            </a:pPr>
            <a:r>
              <a:rPr lang="el-GR" sz="2000" dirty="0">
                <a:latin typeface="Arial Narrow" panose="020B0606020202030204" pitchFamily="34" charset="0"/>
              </a:rPr>
              <a:t>Αόριστες ή καθόλου τεχνικές προδιαγραφές, οι οποίες στη συνέχεια έπρεπε να εξειδικευτούν</a:t>
            </a:r>
          </a:p>
          <a:p>
            <a:pPr marL="342900" indent="-342900">
              <a:lnSpc>
                <a:spcPct val="150000"/>
              </a:lnSpc>
              <a:buFont typeface="Wingdings" panose="05000000000000000000" pitchFamily="2" charset="2"/>
              <a:buChar char="§"/>
            </a:pPr>
            <a:r>
              <a:rPr lang="el-GR" sz="2000" dirty="0">
                <a:latin typeface="Arial Narrow" panose="020B0606020202030204" pitchFamily="34" charset="0"/>
              </a:rPr>
              <a:t>Τεχνικές προδιαγραφές διατυπωμένες σε γλώσσες πλην της Ελληνικής όπως επιβάλει το άρθρο 53 του Ν. 4412/16</a:t>
            </a:r>
          </a:p>
          <a:p>
            <a:pPr marL="342900" indent="-342900">
              <a:lnSpc>
                <a:spcPct val="150000"/>
              </a:lnSpc>
              <a:buFont typeface="Wingdings" panose="05000000000000000000" pitchFamily="2" charset="2"/>
              <a:buChar char="§"/>
            </a:pPr>
            <a:r>
              <a:rPr lang="el-GR" sz="2000" dirty="0">
                <a:latin typeface="Arial Narrow" panose="020B0606020202030204" pitchFamily="34" charset="0"/>
              </a:rPr>
              <a:t>Μη τήρηση των κανόνων και των προθεσμιών</a:t>
            </a:r>
          </a:p>
          <a:p>
            <a:pPr marL="342900" indent="-342900">
              <a:lnSpc>
                <a:spcPct val="150000"/>
              </a:lnSpc>
              <a:buFont typeface="Wingdings" panose="05000000000000000000" pitchFamily="2" charset="2"/>
              <a:buChar char="§"/>
            </a:pPr>
            <a:r>
              <a:rPr lang="el-GR" sz="2000" dirty="0" err="1">
                <a:latin typeface="Arial Narrow" panose="020B0606020202030204" pitchFamily="34" charset="0"/>
              </a:rPr>
              <a:t>Υποστελέχωση</a:t>
            </a:r>
            <a:r>
              <a:rPr lang="el-GR" sz="2000" dirty="0">
                <a:latin typeface="Arial Narrow" panose="020B0606020202030204" pitchFamily="34" charset="0"/>
              </a:rPr>
              <a:t> Τμήματος προμηθειών</a:t>
            </a:r>
            <a:r>
              <a:rPr lang="en-US" sz="2000" dirty="0">
                <a:latin typeface="Arial Narrow" panose="020B0606020202030204" pitchFamily="34" charset="0"/>
              </a:rPr>
              <a:t> (3 ΙΔΑΧ – 3 ΣΜΕ)</a:t>
            </a:r>
            <a:endParaRPr lang="el-GR" sz="2000" dirty="0">
              <a:latin typeface="Arial Narrow" panose="020B0606020202030204" pitchFamily="34" charset="0"/>
            </a:endParaRPr>
          </a:p>
          <a:p>
            <a:pPr marL="342900" indent="-342900">
              <a:lnSpc>
                <a:spcPct val="150000"/>
              </a:lnSpc>
              <a:buFont typeface="Wingdings" panose="05000000000000000000" pitchFamily="2" charset="2"/>
              <a:buChar char="§"/>
            </a:pPr>
            <a:r>
              <a:rPr lang="el-GR" sz="2000" dirty="0">
                <a:latin typeface="Arial Narrow" panose="020B0606020202030204" pitchFamily="34" charset="0"/>
              </a:rPr>
              <a:t>Εποχικότητα των διαδικασιών</a:t>
            </a:r>
          </a:p>
        </p:txBody>
      </p:sp>
      <p:sp>
        <p:nvSpPr>
          <p:cNvPr id="4" name="Slide Number Placeholder 3">
            <a:extLst>
              <a:ext uri="{FF2B5EF4-FFF2-40B4-BE49-F238E27FC236}">
                <a16:creationId xmlns:a16="http://schemas.microsoft.com/office/drawing/2014/main" id="{7AFAB0E0-D4FF-4162-8733-967ED0D11B76}"/>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358066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4">
            <a:extLst>
              <a:ext uri="{FF2B5EF4-FFF2-40B4-BE49-F238E27FC236}">
                <a16:creationId xmlns:a16="http://schemas.microsoft.com/office/drawing/2014/main" id="{A1731516-ECAD-4F56-BB88-948A4343E22E}"/>
              </a:ext>
            </a:extLst>
          </p:cNvPr>
          <p:cNvSpPr txBox="1">
            <a:spLocks/>
          </p:cNvSpPr>
          <p:nvPr/>
        </p:nvSpPr>
        <p:spPr>
          <a:xfrm>
            <a:off x="0" y="0"/>
            <a:ext cx="12192000" cy="550506"/>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l-GR" altLang="el-GR" sz="2800" b="1" dirty="0">
                <a:latin typeface="Arial Narrow" panose="020B0606020202030204" pitchFamily="34" charset="0"/>
              </a:rPr>
              <a:t>Δρομολογηθείσες προτάσεις επίλυσης προβλημάτων</a:t>
            </a:r>
          </a:p>
        </p:txBody>
      </p:sp>
      <p:sp>
        <p:nvSpPr>
          <p:cNvPr id="3" name="Rectangle 1">
            <a:extLst>
              <a:ext uri="{FF2B5EF4-FFF2-40B4-BE49-F238E27FC236}">
                <a16:creationId xmlns:a16="http://schemas.microsoft.com/office/drawing/2014/main" id="{41ADF138-12B7-4A22-8C10-9648DBADE47C}"/>
              </a:ext>
            </a:extLst>
          </p:cNvPr>
          <p:cNvSpPr>
            <a:spLocks noChangeArrowheads="1"/>
          </p:cNvSpPr>
          <p:nvPr/>
        </p:nvSpPr>
        <p:spPr bwMode="auto">
          <a:xfrm>
            <a:off x="0" y="320700"/>
            <a:ext cx="11979479"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SzTx/>
              <a:buFont typeface="Arial" panose="020B0604020202020204" pitchFamily="34" charset="0"/>
              <a:buChar char="•"/>
              <a:tabLst/>
            </a:pPr>
            <a:endParaRPr kumimoji="0" lang="el-GR" altLang="el-GR" sz="2000" b="0" i="0" u="none" strike="noStrike" cap="none" normalizeH="0" baseline="0" dirty="0">
              <a:ln>
                <a:noFill/>
              </a:ln>
              <a:effectLst/>
              <a:latin typeface="Arial Narrow" panose="020B060602020203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r>
              <a:rPr lang="el-GR" altLang="el-GR" sz="2000" dirty="0">
                <a:latin typeface="Arial Narrow" panose="020B0606020202030204" pitchFamily="34" charset="0"/>
                <a:cs typeface="Arial" panose="020B0604020202020204" pitchFamily="34" charset="0"/>
              </a:rPr>
              <a:t>Αυστηρότερες προθεσμίες και διαδικασίες για την σύνταξη και υποβολή συγκεντρωτικών Πρωτογενών Αιτημάτων</a:t>
            </a: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endParaRPr kumimoji="0" lang="el-GR" altLang="el-GR" sz="2000" b="0" i="0" u="none" strike="noStrike" cap="none" normalizeH="0" baseline="0" dirty="0">
              <a:ln>
                <a:noFill/>
              </a:ln>
              <a:effectLst/>
              <a:latin typeface="Arial Narrow" panose="020B0606020202030204" pitchFamily="34" charset="0"/>
              <a:cs typeface="Arial" panose="020B0604020202020204" pitchFamily="34" charset="0"/>
            </a:endParaRPr>
          </a:p>
          <a:p>
            <a:pPr marL="342900" indent="-342900" eaLnBrk="0" fontAlgn="base" hangingPunct="0">
              <a:spcBef>
                <a:spcPct val="0"/>
              </a:spcBef>
              <a:spcAft>
                <a:spcPct val="0"/>
              </a:spcAft>
              <a:buFont typeface="Wingdings" panose="05000000000000000000" pitchFamily="2" charset="2"/>
              <a:buChar char="§"/>
            </a:pPr>
            <a:r>
              <a:rPr lang="el-GR" altLang="el-GR" sz="2000" dirty="0">
                <a:latin typeface="Arial Narrow" panose="020B0606020202030204" pitchFamily="34" charset="0"/>
                <a:cs typeface="Arial" panose="020B0604020202020204" pitchFamily="34" charset="0"/>
              </a:rPr>
              <a:t>Εγκατάσταση νέου Ολοκληρωμένου Πληροφοριακού Συστήματος Διεύθυνσης Οικονομικών Υπηρεσιών</a:t>
            </a:r>
            <a:endParaRPr lang="el-GR" altLang="el-GR" sz="2000" dirty="0">
              <a:latin typeface="Arial Narrow" panose="020B0606020202030204" pitchFamily="34" charset="0"/>
            </a:endParaRPr>
          </a:p>
          <a:p>
            <a:pPr marL="342900" indent="-342900" defTabSz="914400" eaLnBrk="0" fontAlgn="base" hangingPunct="0">
              <a:spcBef>
                <a:spcPct val="0"/>
              </a:spcBef>
              <a:spcAft>
                <a:spcPct val="0"/>
              </a:spcAft>
              <a:buFont typeface="Wingdings" panose="05000000000000000000" pitchFamily="2" charset="2"/>
              <a:buChar char="§"/>
            </a:pPr>
            <a:endParaRPr lang="en-US" altLang="el-GR" sz="2000" dirty="0">
              <a:latin typeface="Arial Narrow" panose="020B0606020202030204" pitchFamily="34" charset="0"/>
              <a:cs typeface="Arial" panose="020B0604020202020204" pitchFamily="34" charset="0"/>
            </a:endParaRPr>
          </a:p>
          <a:p>
            <a:pPr marL="342900" indent="-342900" defTabSz="914400" eaLnBrk="0" fontAlgn="base" hangingPunct="0">
              <a:spcBef>
                <a:spcPct val="0"/>
              </a:spcBef>
              <a:spcAft>
                <a:spcPct val="0"/>
              </a:spcAft>
              <a:buFont typeface="Wingdings" panose="05000000000000000000" pitchFamily="2" charset="2"/>
              <a:buChar char="§"/>
            </a:pPr>
            <a:r>
              <a:rPr lang="el-GR" altLang="el-GR" sz="2000" dirty="0">
                <a:latin typeface="Arial Narrow" panose="020B0606020202030204" pitchFamily="34" charset="0"/>
                <a:cs typeface="Arial" panose="020B0604020202020204" pitchFamily="34" charset="0"/>
              </a:rPr>
              <a:t>Ταχύτερη ομαδοποίηση Πρωτογενών Αιτημάτων</a:t>
            </a:r>
            <a:r>
              <a:rPr lang="en-US" altLang="el-GR" sz="2000" dirty="0">
                <a:latin typeface="Arial Narrow" panose="020B0606020202030204" pitchFamily="34" charset="0"/>
                <a:cs typeface="Arial" panose="020B0604020202020204" pitchFamily="34" charset="0"/>
              </a:rPr>
              <a:t> </a:t>
            </a:r>
          </a:p>
          <a:p>
            <a:pPr marL="342900" indent="-342900" defTabSz="914400" eaLnBrk="0" fontAlgn="base" hangingPunct="0">
              <a:spcBef>
                <a:spcPct val="0"/>
              </a:spcBef>
              <a:spcAft>
                <a:spcPct val="0"/>
              </a:spcAft>
              <a:buFont typeface="Wingdings" panose="05000000000000000000" pitchFamily="2" charset="2"/>
              <a:buChar char="§"/>
            </a:pPr>
            <a:endParaRPr lang="en-US" altLang="el-GR" sz="2000" dirty="0">
              <a:latin typeface="Arial Narrow" panose="020B0606020202030204" pitchFamily="34" charset="0"/>
              <a:cs typeface="Arial" panose="020B0604020202020204" pitchFamily="34" charset="0"/>
            </a:endParaRPr>
          </a:p>
          <a:p>
            <a:pPr marL="342900" indent="-342900" defTabSz="914400" eaLnBrk="0" fontAlgn="base" hangingPunct="0">
              <a:spcBef>
                <a:spcPct val="0"/>
              </a:spcBef>
              <a:spcAft>
                <a:spcPct val="0"/>
              </a:spcAft>
              <a:buFont typeface="Wingdings" panose="05000000000000000000" pitchFamily="2" charset="2"/>
              <a:buChar char="§"/>
            </a:pPr>
            <a:r>
              <a:rPr lang="en-US" altLang="el-GR" sz="2000" dirty="0">
                <a:latin typeface="Arial Narrow" panose="020B0606020202030204" pitchFamily="34" charset="0"/>
                <a:cs typeface="Arial" panose="020B0604020202020204" pitchFamily="34" charset="0"/>
              </a:rPr>
              <a:t>Γ</a:t>
            </a:r>
            <a:r>
              <a:rPr lang="el-GR" sz="2000" dirty="0" err="1">
                <a:latin typeface="Arial Narrow" panose="020B0606020202030204" pitchFamily="34" charset="0"/>
                <a:cs typeface="Arial" panose="020B0604020202020204" pitchFamily="34" charset="0"/>
              </a:rPr>
              <a:t>ια</a:t>
            </a:r>
            <a:r>
              <a:rPr lang="el-GR" sz="2000" dirty="0">
                <a:latin typeface="Arial Narrow" panose="020B0606020202030204" pitchFamily="34" charset="0"/>
                <a:cs typeface="Arial" panose="020B0604020202020204" pitchFamily="34" charset="0"/>
              </a:rPr>
              <a:t> τους διαγωνισμούς που αφορούν προμήθεια </a:t>
            </a:r>
            <a:r>
              <a:rPr lang="en-US" sz="2000" dirty="0">
                <a:latin typeface="Arial Narrow" panose="020B0606020202030204" pitchFamily="34" charset="0"/>
                <a:cs typeface="Arial" panose="020B0604020202020204" pitchFamily="34" charset="0"/>
              </a:rPr>
              <a:t>πχ </a:t>
            </a:r>
            <a:r>
              <a:rPr lang="el-GR" sz="2000" dirty="0">
                <a:latin typeface="Arial Narrow" panose="020B0606020202030204" pitchFamily="34" charset="0"/>
                <a:cs typeface="Arial" panose="020B0604020202020204" pitchFamily="34" charset="0"/>
              </a:rPr>
              <a:t>γραφικής ύλης, μελανιών, φωτοαντιγραφικού χαρτιού</a:t>
            </a:r>
            <a:r>
              <a:rPr lang="en-US" sz="2000" dirty="0">
                <a:latin typeface="Arial Narrow" panose="020B0606020202030204" pitchFamily="34" charset="0"/>
                <a:cs typeface="Arial" panose="020B0604020202020204" pitchFamily="34" charset="0"/>
              </a:rPr>
              <a:t>, </a:t>
            </a:r>
            <a:r>
              <a:rPr lang="el-GR" sz="2000" dirty="0">
                <a:latin typeface="Arial Narrow" panose="020B0606020202030204" pitchFamily="34" charset="0"/>
                <a:cs typeface="Arial" panose="020B0604020202020204" pitchFamily="34" charset="0"/>
              </a:rPr>
              <a:t>επίπλων εντός του Φεβρουαρίου θα σταλούν οι συναφείς τεχνικές προδιαγραφές βάσει των οποίων θα γίνουν τα αιτήματα</a:t>
            </a:r>
          </a:p>
          <a:p>
            <a:r>
              <a:rPr lang="el-GR" dirty="0"/>
              <a:t> </a:t>
            </a:r>
            <a:endParaRPr lang="el-GR" sz="2000" dirty="0"/>
          </a:p>
          <a:p>
            <a:pPr marL="342900" indent="-342900" defTabSz="914400" eaLnBrk="0" fontAlgn="base" hangingPunct="0">
              <a:spcBef>
                <a:spcPct val="0"/>
              </a:spcBef>
              <a:spcAft>
                <a:spcPct val="0"/>
              </a:spcAft>
              <a:buFont typeface="Wingdings" panose="05000000000000000000" pitchFamily="2" charset="2"/>
              <a:buChar char="§"/>
            </a:pPr>
            <a:r>
              <a:rPr lang="en-US" altLang="el-GR" sz="2000" dirty="0" err="1">
                <a:latin typeface="Arial Narrow" panose="020B0606020202030204" pitchFamily="34" charset="0"/>
                <a:cs typeface="Arial" panose="020B0604020202020204" pitchFamily="34" charset="0"/>
              </a:rPr>
              <a:t>Εστάλη</a:t>
            </a:r>
            <a:r>
              <a:rPr lang="en-US" altLang="el-GR" sz="2000" dirty="0">
                <a:latin typeface="Arial Narrow" panose="020B0606020202030204" pitchFamily="34" charset="0"/>
                <a:cs typeface="Arial" panose="020B0604020202020204" pitchFamily="34" charset="0"/>
              </a:rPr>
              <a:t> </a:t>
            </a:r>
            <a:r>
              <a:rPr lang="en-US" altLang="el-GR" sz="2000" dirty="0" err="1">
                <a:latin typeface="Arial Narrow" panose="020B0606020202030204" pitchFamily="34" charset="0"/>
                <a:cs typeface="Arial" panose="020B0604020202020204" pitchFamily="34" charset="0"/>
              </a:rPr>
              <a:t>φόρμ</a:t>
            </a:r>
            <a:r>
              <a:rPr lang="en-US" altLang="el-GR" sz="2000" dirty="0">
                <a:latin typeface="Arial Narrow" panose="020B0606020202030204" pitchFamily="34" charset="0"/>
                <a:cs typeface="Arial" panose="020B0604020202020204" pitchFamily="34" charset="0"/>
              </a:rPr>
              <a:t>α πρωτογενούς σ</a:t>
            </a:r>
            <a:r>
              <a:rPr lang="el-GR" altLang="el-GR" sz="2000" dirty="0">
                <a:latin typeface="Arial Narrow" panose="020B0606020202030204" pitchFamily="34" charset="0"/>
                <a:cs typeface="Arial" panose="020B0604020202020204" pitchFamily="34" charset="0"/>
              </a:rPr>
              <a:t>τ</a:t>
            </a:r>
            <a:r>
              <a:rPr lang="en-US" altLang="el-GR" sz="2000" dirty="0">
                <a:latin typeface="Arial Narrow" panose="020B0606020202030204" pitchFamily="34" charset="0"/>
                <a:cs typeface="Arial" panose="020B0604020202020204" pitchFamily="34" charset="0"/>
              </a:rPr>
              <a:t>η</a:t>
            </a:r>
            <a:r>
              <a:rPr lang="el-GR" altLang="el-GR" sz="2000" dirty="0">
                <a:latin typeface="Arial Narrow" panose="020B0606020202030204" pitchFamily="34" charset="0"/>
                <a:cs typeface="Arial" panose="020B0604020202020204" pitchFamily="34" charset="0"/>
              </a:rPr>
              <a:t>ν</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ο</a:t>
            </a:r>
            <a:r>
              <a:rPr lang="en-US" altLang="el-GR" sz="2000" dirty="0">
                <a:latin typeface="Arial Narrow" panose="020B0606020202030204" pitchFamily="34" charset="0"/>
                <a:cs typeface="Arial" panose="020B0604020202020204" pitchFamily="34" charset="0"/>
              </a:rPr>
              <a:t>π</a:t>
            </a:r>
            <a:r>
              <a:rPr lang="el-GR" altLang="el-GR" sz="2000" dirty="0">
                <a:latin typeface="Arial Narrow" panose="020B0606020202030204" pitchFamily="34" charset="0"/>
                <a:cs typeface="Arial" panose="020B0604020202020204" pitchFamily="34" charset="0"/>
              </a:rPr>
              <a:t>ο</a:t>
            </a:r>
            <a:r>
              <a:rPr lang="en-US" altLang="el-GR" sz="2000" dirty="0">
                <a:latin typeface="Arial Narrow" panose="020B0606020202030204" pitchFamily="34" charset="0"/>
                <a:cs typeface="Arial" panose="020B0604020202020204" pitchFamily="34" charset="0"/>
              </a:rPr>
              <a:t>ί</a:t>
            </a:r>
            <a:r>
              <a:rPr lang="el-GR" altLang="el-GR" sz="2000" dirty="0">
                <a:latin typeface="Arial Narrow" panose="020B0606020202030204" pitchFamily="34" charset="0"/>
                <a:cs typeface="Arial" panose="020B0604020202020204" pitchFamily="34" charset="0"/>
              </a:rPr>
              <a:t>α</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έ</a:t>
            </a:r>
            <a:r>
              <a:rPr lang="en-US" altLang="el-GR" sz="2000" dirty="0">
                <a:latin typeface="Arial Narrow" panose="020B0606020202030204" pitchFamily="34" charset="0"/>
                <a:cs typeface="Arial" panose="020B0604020202020204" pitchFamily="34" charset="0"/>
              </a:rPr>
              <a:t>χ</a:t>
            </a:r>
            <a:r>
              <a:rPr lang="el-GR" altLang="el-GR" sz="2000" dirty="0">
                <a:latin typeface="Arial Narrow" panose="020B0606020202030204" pitchFamily="34" charset="0"/>
                <a:cs typeface="Arial" panose="020B0604020202020204" pitchFamily="34" charset="0"/>
              </a:rPr>
              <a:t>ε</a:t>
            </a:r>
            <a:r>
              <a:rPr lang="en-US" altLang="el-GR" sz="2000" dirty="0">
                <a:latin typeface="Arial Narrow" panose="020B0606020202030204" pitchFamily="34" charset="0"/>
                <a:cs typeface="Arial" panose="020B0604020202020204" pitchFamily="34" charset="0"/>
              </a:rPr>
              <a:t>ι </a:t>
            </a:r>
            <a:r>
              <a:rPr lang="el-GR" altLang="el-GR" sz="2000" dirty="0">
                <a:latin typeface="Arial Narrow" panose="020B0606020202030204" pitchFamily="34" charset="0"/>
                <a:cs typeface="Arial" panose="020B0604020202020204" pitchFamily="34" charset="0"/>
              </a:rPr>
              <a:t>σ</a:t>
            </a:r>
            <a:r>
              <a:rPr lang="en-US" altLang="el-GR" sz="2000" dirty="0">
                <a:latin typeface="Arial Narrow" panose="020B0606020202030204" pitchFamily="34" charset="0"/>
                <a:cs typeface="Arial" panose="020B0604020202020204" pitchFamily="34" charset="0"/>
              </a:rPr>
              <a:t>υ</a:t>
            </a:r>
            <a:r>
              <a:rPr lang="el-GR" altLang="el-GR" sz="2000" dirty="0">
                <a:latin typeface="Arial Narrow" panose="020B0606020202030204" pitchFamily="34" charset="0"/>
                <a:cs typeface="Arial" panose="020B0604020202020204" pitchFamily="34" charset="0"/>
              </a:rPr>
              <a:t>μ</a:t>
            </a:r>
            <a:r>
              <a:rPr lang="en-US" altLang="el-GR" sz="2000" dirty="0">
                <a:latin typeface="Arial Narrow" panose="020B0606020202030204" pitchFamily="34" charset="0"/>
                <a:cs typeface="Arial" panose="020B0604020202020204" pitchFamily="34" charset="0"/>
              </a:rPr>
              <a:t>πε</a:t>
            </a:r>
            <a:r>
              <a:rPr lang="el-GR" altLang="el-GR" sz="2000" dirty="0">
                <a:latin typeface="Arial Narrow" panose="020B0606020202030204" pitchFamily="34" charset="0"/>
                <a:cs typeface="Arial" panose="020B0604020202020204" pitchFamily="34" charset="0"/>
              </a:rPr>
              <a:t>ρ</a:t>
            </a:r>
            <a:r>
              <a:rPr lang="en-US" altLang="el-GR" sz="2000" dirty="0">
                <a:latin typeface="Arial Narrow" panose="020B0606020202030204" pitchFamily="34" charset="0"/>
                <a:cs typeface="Arial" panose="020B0604020202020204" pitchFamily="34" charset="0"/>
              </a:rPr>
              <a:t>ι</a:t>
            </a:r>
            <a:r>
              <a:rPr lang="el-GR" altLang="el-GR" sz="2000" dirty="0">
                <a:latin typeface="Arial Narrow" panose="020B0606020202030204" pitchFamily="34" charset="0"/>
                <a:cs typeface="Arial" panose="020B0604020202020204" pitchFamily="34" charset="0"/>
              </a:rPr>
              <a:t>λ</a:t>
            </a:r>
            <a:r>
              <a:rPr lang="en-US" altLang="el-GR" sz="2000" dirty="0">
                <a:latin typeface="Arial Narrow" panose="020B0606020202030204" pitchFamily="34" charset="0"/>
                <a:cs typeface="Arial" panose="020B0604020202020204" pitchFamily="34" charset="0"/>
              </a:rPr>
              <a:t>η</a:t>
            </a:r>
            <a:r>
              <a:rPr lang="el-GR" altLang="el-GR" sz="2000" dirty="0">
                <a:latin typeface="Arial Narrow" panose="020B0606020202030204" pitchFamily="34" charset="0"/>
                <a:cs typeface="Arial" panose="020B0604020202020204" pitchFamily="34" charset="0"/>
              </a:rPr>
              <a:t>φ</a:t>
            </a:r>
            <a:r>
              <a:rPr lang="en-US" altLang="el-GR" sz="2000" dirty="0">
                <a:latin typeface="Arial Narrow" panose="020B0606020202030204" pitchFamily="34" charset="0"/>
                <a:cs typeface="Arial" panose="020B0604020202020204" pitchFamily="34" charset="0"/>
              </a:rPr>
              <a:t>θ</a:t>
            </a:r>
            <a:r>
              <a:rPr lang="el-GR" altLang="el-GR" sz="2000" dirty="0">
                <a:latin typeface="Arial Narrow" panose="020B0606020202030204" pitchFamily="34" charset="0"/>
                <a:cs typeface="Arial" panose="020B0604020202020204" pitchFamily="34" charset="0"/>
              </a:rPr>
              <a:t>ε</a:t>
            </a:r>
            <a:r>
              <a:rPr lang="en-US" altLang="el-GR" sz="2000" dirty="0">
                <a:latin typeface="Arial Narrow" panose="020B0606020202030204" pitchFamily="34" charset="0"/>
                <a:cs typeface="Arial" panose="020B0604020202020204" pitchFamily="34" charset="0"/>
              </a:rPr>
              <a:t>ί </a:t>
            </a:r>
            <a:r>
              <a:rPr lang="el-GR" altLang="el-GR" sz="2000" dirty="0">
                <a:latin typeface="Arial Narrow" panose="020B0606020202030204" pitchFamily="34" charset="0"/>
                <a:cs typeface="Arial" panose="020B0604020202020204" pitchFamily="34" charset="0"/>
              </a:rPr>
              <a:t>π</a:t>
            </a:r>
            <a:r>
              <a:rPr lang="en-US" altLang="el-GR" sz="2000" dirty="0">
                <a:latin typeface="Arial Narrow" panose="020B0606020202030204" pitchFamily="34" charset="0"/>
                <a:cs typeface="Arial" panose="020B0604020202020204" pitchFamily="34" charset="0"/>
              </a:rPr>
              <a:t>ε</a:t>
            </a:r>
            <a:r>
              <a:rPr lang="el-GR" altLang="el-GR" sz="2000" dirty="0">
                <a:latin typeface="Arial Narrow" panose="020B0606020202030204" pitchFamily="34" charset="0"/>
                <a:cs typeface="Arial" panose="020B0604020202020204" pitchFamily="34" charset="0"/>
              </a:rPr>
              <a:t>δ</a:t>
            </a:r>
            <a:r>
              <a:rPr lang="en-US" altLang="el-GR" sz="2000" dirty="0">
                <a:latin typeface="Arial Narrow" panose="020B0606020202030204" pitchFamily="34" charset="0"/>
                <a:cs typeface="Arial" panose="020B0604020202020204" pitchFamily="34" charset="0"/>
              </a:rPr>
              <a:t>ί</a:t>
            </a:r>
            <a:r>
              <a:rPr lang="el-GR" altLang="el-GR" sz="2000" dirty="0">
                <a:latin typeface="Arial Narrow" panose="020B0606020202030204" pitchFamily="34" charset="0"/>
                <a:cs typeface="Arial" panose="020B0604020202020204" pitchFamily="34" charset="0"/>
              </a:rPr>
              <a:t>ο</a:t>
            </a:r>
            <a:r>
              <a:rPr lang="en-US" altLang="el-GR" sz="2000" dirty="0">
                <a:latin typeface="Arial Narrow" panose="020B0606020202030204" pitchFamily="34" charset="0"/>
                <a:cs typeface="Arial" panose="020B0604020202020204" pitchFamily="34" charset="0"/>
              </a:rPr>
              <a:t> γ</a:t>
            </a:r>
            <a:r>
              <a:rPr lang="el-GR" altLang="el-GR" sz="2000" dirty="0">
                <a:latin typeface="Arial Narrow" panose="020B0606020202030204" pitchFamily="34" charset="0"/>
                <a:cs typeface="Arial" panose="020B0604020202020204" pitchFamily="34" charset="0"/>
              </a:rPr>
              <a:t>ι</a:t>
            </a:r>
            <a:r>
              <a:rPr lang="en-US" altLang="el-GR" sz="2000" dirty="0">
                <a:latin typeface="Arial Narrow" panose="020B0606020202030204" pitchFamily="34" charset="0"/>
                <a:cs typeface="Arial" panose="020B0604020202020204" pitchFamily="34" charset="0"/>
              </a:rPr>
              <a:t>α </a:t>
            </a:r>
            <a:r>
              <a:rPr lang="el-GR" altLang="el-GR" sz="2000" dirty="0">
                <a:latin typeface="Arial Narrow" panose="020B0606020202030204" pitchFamily="34" charset="0"/>
                <a:cs typeface="Arial" panose="020B0604020202020204" pitchFamily="34" charset="0"/>
              </a:rPr>
              <a:t>σ</a:t>
            </a:r>
            <a:r>
              <a:rPr lang="en-US" altLang="el-GR" sz="2000" dirty="0">
                <a:latin typeface="Arial Narrow" panose="020B0606020202030204" pitchFamily="34" charset="0"/>
                <a:cs typeface="Arial" panose="020B0604020202020204" pitchFamily="34" charset="0"/>
              </a:rPr>
              <a:t>υ</a:t>
            </a:r>
            <a:r>
              <a:rPr lang="el-GR" altLang="el-GR" sz="2000" dirty="0">
                <a:latin typeface="Arial Narrow" panose="020B0606020202030204" pitchFamily="34" charset="0"/>
                <a:cs typeface="Arial" panose="020B0604020202020204" pitchFamily="34" charset="0"/>
              </a:rPr>
              <a:t>μ</a:t>
            </a:r>
            <a:r>
              <a:rPr lang="en-US" altLang="el-GR" sz="2000" dirty="0">
                <a:latin typeface="Arial Narrow" panose="020B0606020202030204" pitchFamily="34" charset="0"/>
                <a:cs typeface="Arial" panose="020B0604020202020204" pitchFamily="34" charset="0"/>
              </a:rPr>
              <a:t>π</a:t>
            </a:r>
            <a:r>
              <a:rPr lang="el-GR" altLang="el-GR" sz="2000" dirty="0">
                <a:latin typeface="Arial Narrow" panose="020B0606020202030204" pitchFamily="34" charset="0"/>
                <a:cs typeface="Arial" panose="020B0604020202020204" pitchFamily="34" charset="0"/>
              </a:rPr>
              <a:t>λ</a:t>
            </a:r>
            <a:r>
              <a:rPr lang="en-US" altLang="el-GR" sz="2000" dirty="0">
                <a:latin typeface="Arial Narrow" panose="020B0606020202030204" pitchFamily="34" charset="0"/>
                <a:cs typeface="Arial" panose="020B0604020202020204" pitchFamily="34" charset="0"/>
              </a:rPr>
              <a:t>ή</a:t>
            </a:r>
            <a:r>
              <a:rPr lang="el-GR" altLang="el-GR" sz="2000" dirty="0">
                <a:latin typeface="Arial Narrow" panose="020B0606020202030204" pitchFamily="34" charset="0"/>
                <a:cs typeface="Arial" panose="020B0604020202020204" pitchFamily="34" charset="0"/>
              </a:rPr>
              <a:t>ρ</a:t>
            </a:r>
            <a:r>
              <a:rPr lang="en-US" altLang="el-GR" sz="2000" dirty="0">
                <a:latin typeface="Arial Narrow" panose="020B0606020202030204" pitchFamily="34" charset="0"/>
                <a:cs typeface="Arial" panose="020B0604020202020204" pitchFamily="34" charset="0"/>
              </a:rPr>
              <a:t>ω</a:t>
            </a:r>
            <a:r>
              <a:rPr lang="el-GR" altLang="el-GR" sz="2000" dirty="0">
                <a:latin typeface="Arial Narrow" panose="020B0606020202030204" pitchFamily="34" charset="0"/>
                <a:cs typeface="Arial" panose="020B0604020202020204" pitchFamily="34" charset="0"/>
              </a:rPr>
              <a:t>σ</a:t>
            </a:r>
            <a:r>
              <a:rPr lang="en-US" altLang="el-GR" sz="2000" dirty="0">
                <a:latin typeface="Arial Narrow" panose="020B0606020202030204" pitchFamily="34" charset="0"/>
                <a:cs typeface="Arial" panose="020B0604020202020204" pitchFamily="34" charset="0"/>
              </a:rPr>
              <a:t>η </a:t>
            </a:r>
            <a:r>
              <a:rPr lang="el-GR" altLang="el-GR" sz="2000" dirty="0">
                <a:latin typeface="Arial Narrow" panose="020B0606020202030204" pitchFamily="34" charset="0"/>
                <a:cs typeface="Arial" panose="020B0604020202020204" pitchFamily="34" charset="0"/>
              </a:rPr>
              <a:t>τ</a:t>
            </a:r>
            <a:r>
              <a:rPr lang="en-US" altLang="el-GR" sz="2000" dirty="0">
                <a:latin typeface="Arial Narrow" panose="020B0606020202030204" pitchFamily="34" charset="0"/>
                <a:cs typeface="Arial" panose="020B0604020202020204" pitchFamily="34" charset="0"/>
              </a:rPr>
              <a:t>ο</a:t>
            </a:r>
            <a:r>
              <a:rPr lang="el-GR" altLang="el-GR" sz="2000" dirty="0">
                <a:latin typeface="Arial Narrow" panose="020B0606020202030204" pitchFamily="34" charset="0"/>
                <a:cs typeface="Arial" panose="020B0604020202020204" pitchFamily="34" charset="0"/>
              </a:rPr>
              <a:t>υ</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Κ</a:t>
            </a:r>
            <a:r>
              <a:rPr lang="en-US" altLang="el-GR" sz="2000" dirty="0">
                <a:latin typeface="Arial Narrow" panose="020B0606020202030204" pitchFamily="34" charset="0"/>
                <a:cs typeface="Arial" panose="020B0604020202020204" pitchFamily="34" charset="0"/>
              </a:rPr>
              <a:t>Α</a:t>
            </a:r>
            <a:r>
              <a:rPr lang="el-GR" altLang="el-GR" sz="2000" dirty="0">
                <a:latin typeface="Arial Narrow" panose="020B0606020202030204" pitchFamily="34" charset="0"/>
                <a:cs typeface="Arial" panose="020B0604020202020204" pitchFamily="34" charset="0"/>
              </a:rPr>
              <a:t>Ε</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π</a:t>
            </a:r>
            <a:r>
              <a:rPr lang="en-US" altLang="el-GR" sz="2000" dirty="0">
                <a:latin typeface="Arial Narrow" panose="020B0606020202030204" pitchFamily="34" charset="0"/>
                <a:cs typeface="Arial" panose="020B0604020202020204" pitchFamily="34" charset="0"/>
              </a:rPr>
              <a:t>ρ</a:t>
            </a:r>
            <a:r>
              <a:rPr lang="el-GR" altLang="el-GR" sz="2000" dirty="0">
                <a:latin typeface="Arial Narrow" panose="020B0606020202030204" pitchFamily="34" charset="0"/>
                <a:cs typeface="Arial" panose="020B0604020202020204" pitchFamily="34" charset="0"/>
              </a:rPr>
              <a:t>ο</a:t>
            </a:r>
            <a:r>
              <a:rPr lang="en-US" altLang="el-GR" sz="2000" dirty="0">
                <a:latin typeface="Arial Narrow" panose="020B0606020202030204" pitchFamily="34" charset="0"/>
                <a:cs typeface="Arial" panose="020B0604020202020204" pitchFamily="34" charset="0"/>
              </a:rPr>
              <a:t>κ</a:t>
            </a:r>
            <a:r>
              <a:rPr lang="el-GR" altLang="el-GR" sz="2000" dirty="0">
                <a:latin typeface="Arial Narrow" panose="020B0606020202030204" pitchFamily="34" charset="0"/>
                <a:cs typeface="Arial" panose="020B0604020202020204" pitchFamily="34" charset="0"/>
              </a:rPr>
              <a:t>ε</a:t>
            </a:r>
            <a:r>
              <a:rPr lang="en-US" altLang="el-GR" sz="2000" dirty="0">
                <a:latin typeface="Arial Narrow" panose="020B0606020202030204" pitchFamily="34" charset="0"/>
                <a:cs typeface="Arial" panose="020B0604020202020204" pitchFamily="34" charset="0"/>
              </a:rPr>
              <a:t>ι</a:t>
            </a:r>
            <a:r>
              <a:rPr lang="el-GR" altLang="el-GR" sz="2000" dirty="0">
                <a:latin typeface="Arial Narrow" panose="020B0606020202030204" pitchFamily="34" charset="0"/>
                <a:cs typeface="Arial" panose="020B0604020202020204" pitchFamily="34" charset="0"/>
              </a:rPr>
              <a:t>μ</a:t>
            </a:r>
            <a:r>
              <a:rPr lang="en-US" altLang="el-GR" sz="2000" dirty="0">
                <a:latin typeface="Arial Narrow" panose="020B0606020202030204" pitchFamily="34" charset="0"/>
                <a:cs typeface="Arial" panose="020B0604020202020204" pitchFamily="34" charset="0"/>
              </a:rPr>
              <a:t>έ</a:t>
            </a:r>
            <a:r>
              <a:rPr lang="el-GR" altLang="el-GR" sz="2000" dirty="0">
                <a:latin typeface="Arial Narrow" panose="020B0606020202030204" pitchFamily="34" charset="0"/>
                <a:cs typeface="Arial" panose="020B0604020202020204" pitchFamily="34" charset="0"/>
              </a:rPr>
              <a:t>ν</a:t>
            </a:r>
            <a:r>
              <a:rPr lang="en-US" altLang="el-GR" sz="2000" dirty="0">
                <a:latin typeface="Arial Narrow" panose="020B0606020202030204" pitchFamily="34" charset="0"/>
                <a:cs typeface="Arial" panose="020B0604020202020204" pitchFamily="34" charset="0"/>
              </a:rPr>
              <a:t>ο</a:t>
            </a:r>
            <a:r>
              <a:rPr lang="el-GR" altLang="el-GR" sz="2000" dirty="0">
                <a:latin typeface="Arial Narrow" panose="020B0606020202030204" pitchFamily="34" charset="0"/>
                <a:cs typeface="Arial" panose="020B0604020202020204" pitchFamily="34" charset="0"/>
              </a:rPr>
              <a:t>υ</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ν</a:t>
            </a:r>
            <a:r>
              <a:rPr lang="en-US" altLang="el-GR" sz="2000" dirty="0">
                <a:latin typeface="Arial Narrow" panose="020B0606020202030204" pitchFamily="34" charset="0"/>
                <a:cs typeface="Arial" panose="020B0604020202020204" pitchFamily="34" charset="0"/>
              </a:rPr>
              <a:t>α </a:t>
            </a:r>
            <a:r>
              <a:rPr lang="el-GR" altLang="el-GR" sz="2000" dirty="0">
                <a:latin typeface="Arial Narrow" panose="020B0606020202030204" pitchFamily="34" charset="0"/>
                <a:cs typeface="Arial" panose="020B0604020202020204" pitchFamily="34" charset="0"/>
              </a:rPr>
              <a:t>α</a:t>
            </a:r>
            <a:r>
              <a:rPr lang="en-US" altLang="el-GR" sz="2000" dirty="0">
                <a:latin typeface="Arial Narrow" panose="020B0606020202030204" pitchFamily="34" charset="0"/>
                <a:cs typeface="Arial" panose="020B0604020202020204" pitchFamily="34" charset="0"/>
              </a:rPr>
              <a:t>ν</a:t>
            </a:r>
            <a:r>
              <a:rPr lang="el-GR" altLang="el-GR" sz="2000" dirty="0">
                <a:latin typeface="Arial Narrow" panose="020B0606020202030204" pitchFamily="34" charset="0"/>
                <a:cs typeface="Arial" panose="020B0604020202020204" pitchFamily="34" charset="0"/>
              </a:rPr>
              <a:t>τ</a:t>
            </a:r>
            <a:r>
              <a:rPr lang="en-US" altLang="el-GR" sz="2000" dirty="0">
                <a:latin typeface="Arial Narrow" panose="020B0606020202030204" pitchFamily="34" charset="0"/>
                <a:cs typeface="Arial" panose="020B0604020202020204" pitchFamily="34" charset="0"/>
              </a:rPr>
              <a:t>ι</a:t>
            </a:r>
            <a:r>
              <a:rPr lang="el-GR" altLang="el-GR" sz="2000" dirty="0">
                <a:latin typeface="Arial Narrow" panose="020B0606020202030204" pitchFamily="34" charset="0"/>
                <a:cs typeface="Arial" panose="020B0604020202020204" pitchFamily="34" charset="0"/>
              </a:rPr>
              <a:t>μ</a:t>
            </a:r>
            <a:r>
              <a:rPr lang="en-US" altLang="el-GR" sz="2000" dirty="0">
                <a:latin typeface="Arial Narrow" panose="020B0606020202030204" pitchFamily="34" charset="0"/>
                <a:cs typeface="Arial" panose="020B0604020202020204" pitchFamily="34" charset="0"/>
              </a:rPr>
              <a:t>ε</a:t>
            </a:r>
            <a:r>
              <a:rPr lang="el-GR" altLang="el-GR" sz="2000" dirty="0">
                <a:latin typeface="Arial Narrow" panose="020B0606020202030204" pitchFamily="34" charset="0"/>
                <a:cs typeface="Arial" panose="020B0604020202020204" pitchFamily="34" charset="0"/>
              </a:rPr>
              <a:t>τ</a:t>
            </a:r>
            <a:r>
              <a:rPr lang="en-US" altLang="el-GR" sz="2000" dirty="0">
                <a:latin typeface="Arial Narrow" panose="020B0606020202030204" pitchFamily="34" charset="0"/>
                <a:cs typeface="Arial" panose="020B0604020202020204" pitchFamily="34" charset="0"/>
              </a:rPr>
              <a:t>ω</a:t>
            </a:r>
            <a:r>
              <a:rPr lang="el-GR" altLang="el-GR" sz="2000" dirty="0">
                <a:latin typeface="Arial Narrow" panose="020B0606020202030204" pitchFamily="34" charset="0"/>
                <a:cs typeface="Arial" panose="020B0604020202020204" pitchFamily="34" charset="0"/>
              </a:rPr>
              <a:t>π</a:t>
            </a:r>
            <a:r>
              <a:rPr lang="en-US" altLang="el-GR" sz="2000" dirty="0">
                <a:latin typeface="Arial Narrow" panose="020B0606020202030204" pitchFamily="34" charset="0"/>
                <a:cs typeface="Arial" panose="020B0604020202020204" pitchFamily="34" charset="0"/>
              </a:rPr>
              <a:t>ι</a:t>
            </a:r>
            <a:r>
              <a:rPr lang="el-GR" altLang="el-GR" sz="2000" dirty="0">
                <a:latin typeface="Arial Narrow" panose="020B0606020202030204" pitchFamily="34" charset="0"/>
                <a:cs typeface="Arial" panose="020B0604020202020204" pitchFamily="34" charset="0"/>
              </a:rPr>
              <a:t>σ</a:t>
            </a:r>
            <a:r>
              <a:rPr lang="en-US" altLang="el-GR" sz="2000" dirty="0">
                <a:latin typeface="Arial Narrow" panose="020B0606020202030204" pitchFamily="34" charset="0"/>
                <a:cs typeface="Arial" panose="020B0604020202020204" pitchFamily="34" charset="0"/>
              </a:rPr>
              <a:t>τ</a:t>
            </a:r>
            <a:r>
              <a:rPr lang="el-GR" altLang="el-GR" sz="2000" dirty="0">
                <a:latin typeface="Arial Narrow" panose="020B0606020202030204" pitchFamily="34" charset="0"/>
                <a:cs typeface="Arial" panose="020B0604020202020204" pitchFamily="34" charset="0"/>
              </a:rPr>
              <a:t>ο</a:t>
            </a:r>
            <a:r>
              <a:rPr lang="en-US" altLang="el-GR" sz="2000" dirty="0">
                <a:latin typeface="Arial Narrow" panose="020B0606020202030204" pitchFamily="34" charset="0"/>
                <a:cs typeface="Arial" panose="020B0604020202020204" pitchFamily="34" charset="0"/>
              </a:rPr>
              <a:t>ύ</a:t>
            </a:r>
            <a:r>
              <a:rPr lang="el-GR" altLang="el-GR" sz="2000" dirty="0">
                <a:latin typeface="Arial Narrow" panose="020B0606020202030204" pitchFamily="34" charset="0"/>
                <a:cs typeface="Arial" panose="020B0604020202020204" pitchFamily="34" charset="0"/>
              </a:rPr>
              <a:t>ν</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ά</a:t>
            </a:r>
            <a:r>
              <a:rPr lang="en-US" altLang="el-GR" sz="2000" dirty="0">
                <a:latin typeface="Arial Narrow" panose="020B0606020202030204" pitchFamily="34" charset="0"/>
                <a:cs typeface="Arial" panose="020B0604020202020204" pitchFamily="34" charset="0"/>
              </a:rPr>
              <a:t>μ</a:t>
            </a:r>
            <a:r>
              <a:rPr lang="el-GR" altLang="el-GR" sz="2000" dirty="0">
                <a:latin typeface="Arial Narrow" panose="020B0606020202030204" pitchFamily="34" charset="0"/>
                <a:cs typeface="Arial" panose="020B0604020202020204" pitchFamily="34" charset="0"/>
              </a:rPr>
              <a:t>ε</a:t>
            </a:r>
            <a:r>
              <a:rPr lang="en-US" altLang="el-GR" sz="2000" dirty="0">
                <a:latin typeface="Arial Narrow" panose="020B0606020202030204" pitchFamily="34" charset="0"/>
                <a:cs typeface="Arial" panose="020B0604020202020204" pitchFamily="34" charset="0"/>
              </a:rPr>
              <a:t>σ</a:t>
            </a:r>
            <a:r>
              <a:rPr lang="el-GR" altLang="el-GR" sz="2000" dirty="0">
                <a:latin typeface="Arial Narrow" panose="020B0606020202030204" pitchFamily="34" charset="0"/>
                <a:cs typeface="Arial" panose="020B0604020202020204" pitchFamily="34" charset="0"/>
              </a:rPr>
              <a:t>α</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τ</a:t>
            </a:r>
            <a:r>
              <a:rPr lang="en-US" altLang="el-GR" sz="2000" dirty="0">
                <a:latin typeface="Arial Narrow" panose="020B0606020202030204" pitchFamily="34" charset="0"/>
                <a:cs typeface="Arial" panose="020B0604020202020204" pitchFamily="34" charset="0"/>
              </a:rPr>
              <a:t>υ</a:t>
            </a:r>
            <a:r>
              <a:rPr lang="el-GR" altLang="el-GR" sz="2000" dirty="0">
                <a:latin typeface="Arial Narrow" panose="020B0606020202030204" pitchFamily="34" charset="0"/>
                <a:cs typeface="Arial" panose="020B0604020202020204" pitchFamily="34" charset="0"/>
              </a:rPr>
              <a:t>χ</a:t>
            </a:r>
            <a:r>
              <a:rPr lang="en-US" altLang="el-GR" sz="2000" dirty="0">
                <a:latin typeface="Arial Narrow" panose="020B0606020202030204" pitchFamily="34" charset="0"/>
                <a:cs typeface="Arial" panose="020B0604020202020204" pitchFamily="34" charset="0"/>
              </a:rPr>
              <a:t>ό</a:t>
            </a:r>
            <a:r>
              <a:rPr lang="el-GR" altLang="el-GR" sz="2000" dirty="0">
                <a:latin typeface="Arial Narrow" panose="020B0606020202030204" pitchFamily="34" charset="0"/>
                <a:cs typeface="Arial" panose="020B0604020202020204" pitchFamily="34" charset="0"/>
              </a:rPr>
              <a:t>ν</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λ</a:t>
            </a:r>
            <a:r>
              <a:rPr lang="en-US" altLang="el-GR" sz="2000" dirty="0">
                <a:latin typeface="Arial Narrow" panose="020B0606020202030204" pitchFamily="34" charset="0"/>
                <a:cs typeface="Arial" panose="020B0604020202020204" pitchFamily="34" charset="0"/>
              </a:rPr>
              <a:t>ά</a:t>
            </a:r>
            <a:r>
              <a:rPr lang="el-GR" altLang="el-GR" sz="2000" dirty="0">
                <a:latin typeface="Arial Narrow" panose="020B0606020202030204" pitchFamily="34" charset="0"/>
                <a:cs typeface="Arial" panose="020B0604020202020204" pitchFamily="34" charset="0"/>
              </a:rPr>
              <a:t>θ</a:t>
            </a:r>
            <a:r>
              <a:rPr lang="en-US" altLang="el-GR" sz="2000" dirty="0">
                <a:latin typeface="Arial Narrow" panose="020B0606020202030204" pitchFamily="34" charset="0"/>
                <a:cs typeface="Arial" panose="020B0604020202020204" pitchFamily="34" charset="0"/>
              </a:rPr>
              <a:t>η </a:t>
            </a:r>
            <a:r>
              <a:rPr lang="el-GR" altLang="el-GR" sz="2000" dirty="0">
                <a:latin typeface="Arial Narrow" panose="020B0606020202030204" pitchFamily="34" charset="0"/>
                <a:cs typeface="Arial" panose="020B0604020202020204" pitchFamily="34" charset="0"/>
              </a:rPr>
              <a:t>σ</a:t>
            </a:r>
            <a:r>
              <a:rPr lang="en-US" altLang="el-GR" sz="2000" dirty="0">
                <a:latin typeface="Arial Narrow" panose="020B0606020202030204" pitchFamily="34" charset="0"/>
                <a:cs typeface="Arial" panose="020B0604020202020204" pitchFamily="34" charset="0"/>
              </a:rPr>
              <a:t>ε </a:t>
            </a:r>
            <a:r>
              <a:rPr lang="el-GR" altLang="el-GR" sz="2000" dirty="0">
                <a:latin typeface="Arial Narrow" panose="020B0606020202030204" pitchFamily="34" charset="0"/>
                <a:cs typeface="Arial" panose="020B0604020202020204" pitchFamily="34" charset="0"/>
              </a:rPr>
              <a:t>α</a:t>
            </a:r>
            <a:r>
              <a:rPr lang="en-US" altLang="el-GR" sz="2000" dirty="0">
                <a:latin typeface="Arial Narrow" panose="020B0606020202030204" pitchFamily="34" charset="0"/>
                <a:cs typeface="Arial" panose="020B0604020202020204" pitchFamily="34" charset="0"/>
              </a:rPr>
              <a:t>υ</a:t>
            </a:r>
            <a:r>
              <a:rPr lang="el-GR" altLang="el-GR" sz="2000" dirty="0">
                <a:latin typeface="Arial Narrow" panose="020B0606020202030204" pitchFamily="34" charset="0"/>
                <a:cs typeface="Arial" panose="020B0604020202020204" pitchFamily="34" charset="0"/>
              </a:rPr>
              <a:t>τ</a:t>
            </a:r>
            <a:r>
              <a:rPr lang="en-US" altLang="el-GR" sz="2000" dirty="0">
                <a:latin typeface="Arial Narrow" panose="020B0606020202030204" pitchFamily="34" charset="0"/>
                <a:cs typeface="Arial" panose="020B0604020202020204" pitchFamily="34" charset="0"/>
              </a:rPr>
              <a:t>ό</a:t>
            </a:r>
            <a:endParaRPr lang="el-GR" altLang="el-GR" sz="2000" dirty="0">
              <a:latin typeface="Arial Narrow" panose="020B0606020202030204" pitchFamily="34" charset="0"/>
              <a:cs typeface="Arial" panose="020B0604020202020204" pitchFamily="34" charset="0"/>
            </a:endParaRPr>
          </a:p>
          <a:p>
            <a:pPr defTabSz="914400" eaLnBrk="0" fontAlgn="base" hangingPunct="0">
              <a:spcBef>
                <a:spcPct val="0"/>
              </a:spcBef>
              <a:spcAft>
                <a:spcPct val="0"/>
              </a:spcAft>
            </a:pPr>
            <a:endParaRPr lang="el-GR" altLang="el-GR" sz="2000" dirty="0">
              <a:latin typeface="Arial Narrow" panose="020B0606020202030204" pitchFamily="34" charset="0"/>
              <a:cs typeface="Arial" panose="020B0604020202020204" pitchFamily="34" charset="0"/>
            </a:endParaRPr>
          </a:p>
          <a:p>
            <a:pPr marL="342900" indent="-342900" defTabSz="914400" eaLnBrk="0" fontAlgn="base" hangingPunct="0">
              <a:spcBef>
                <a:spcPct val="0"/>
              </a:spcBef>
              <a:spcAft>
                <a:spcPct val="0"/>
              </a:spcAft>
              <a:buFont typeface="Wingdings" panose="05000000000000000000" pitchFamily="2" charset="2"/>
              <a:buChar char="§"/>
            </a:pPr>
            <a:r>
              <a:rPr lang="el-GR" altLang="el-GR" sz="2000" dirty="0">
                <a:latin typeface="Arial Narrow" panose="020B0606020202030204" pitchFamily="34" charset="0"/>
                <a:cs typeface="Arial" panose="020B0604020202020204" pitchFamily="34" charset="0"/>
              </a:rPr>
              <a:t>Βελτίωση οργάνωσης</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a:t>
            </a:r>
            <a:r>
              <a:rPr lang="en-US" altLang="el-GR" sz="2000" dirty="0">
                <a:latin typeface="Arial Narrow" panose="020B0606020202030204" pitchFamily="34" charset="0"/>
                <a:cs typeface="Arial" panose="020B0604020202020204" pitchFamily="34" charset="0"/>
              </a:rPr>
              <a:t> </a:t>
            </a:r>
            <a:r>
              <a:rPr lang="el-GR" altLang="el-GR" sz="2000" dirty="0">
                <a:latin typeface="Arial Narrow" panose="020B0606020202030204" pitchFamily="34" charset="0"/>
                <a:cs typeface="Arial" panose="020B0604020202020204" pitchFamily="34" charset="0"/>
              </a:rPr>
              <a:t>συντονισμού με Οικονομικούς Υπευθύνους Σχολών</a:t>
            </a: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endParaRPr kumimoji="0" lang="el-GR" altLang="el-GR" sz="2000" b="0" i="0" u="none" strike="noStrike" cap="none" normalizeH="0" baseline="0" dirty="0">
              <a:ln>
                <a:noFill/>
              </a:ln>
              <a:effectLst/>
              <a:latin typeface="Arial Narrow" panose="020B0606020202030204" pitchFamily="34"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r>
              <a:rPr kumimoji="0" lang="el-GR" altLang="el-GR" sz="2000" b="0" i="0" u="none" strike="noStrike" cap="none" normalizeH="0" baseline="0" dirty="0">
                <a:ln>
                  <a:noFill/>
                </a:ln>
                <a:effectLst/>
                <a:latin typeface="Arial Narrow" panose="020B0606020202030204" pitchFamily="34" charset="0"/>
                <a:cs typeface="Arial" panose="020B0604020202020204" pitchFamily="34" charset="0"/>
              </a:rPr>
              <a:t>Αναβάθμιση υλικοτεχνικής υποδομής του Τμήματος Προμηθειών</a:t>
            </a: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endParaRPr kumimoji="0" lang="el-GR" altLang="el-GR" sz="2000" b="0" i="0" u="none" strike="noStrike" cap="none" normalizeH="0" baseline="0" dirty="0">
              <a:ln>
                <a:noFill/>
              </a:ln>
              <a:effectLst/>
              <a:latin typeface="Arial Narrow" panose="020B0606020202030204" pitchFamily="34" charset="0"/>
            </a:endParaRP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r>
              <a:rPr kumimoji="0" lang="el-GR" altLang="el-GR" sz="2000" b="0" i="0" u="none" strike="noStrike" cap="none" normalizeH="0" baseline="0" dirty="0">
                <a:ln>
                  <a:noFill/>
                </a:ln>
                <a:effectLst/>
                <a:latin typeface="Arial Narrow" panose="020B0606020202030204" pitchFamily="34" charset="0"/>
                <a:cs typeface="Arial" panose="020B0604020202020204" pitchFamily="34" charset="0"/>
              </a:rPr>
              <a:t>Εξεύρεση κατάλληλου χώρου συνεδριάσεων Επιτροπών Διενέργειας Διαγωνισμών</a:t>
            </a: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endParaRPr kumimoji="0" lang="el-GR" altLang="el-GR" sz="2000" b="0" i="0" u="none" strike="noStrike" cap="none" normalizeH="0" baseline="0" dirty="0">
              <a:ln>
                <a:noFill/>
              </a:ln>
              <a:effectLst/>
              <a:latin typeface="Arial Narrow" panose="020B0606020202030204" pitchFamily="34" charset="0"/>
            </a:endParaRP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r>
              <a:rPr lang="en-US" altLang="el-GR" sz="2000" dirty="0">
                <a:latin typeface="Arial Narrow" panose="020B0606020202030204" pitchFamily="34" charset="0"/>
                <a:cs typeface="Arial" panose="020B0604020202020204" pitchFamily="34" charset="0"/>
              </a:rPr>
              <a:t>Σ</a:t>
            </a:r>
            <a:r>
              <a:rPr kumimoji="0" lang="el-GR" altLang="el-GR" sz="2000" b="0" i="0" u="none" strike="noStrike" cap="none" normalizeH="0" baseline="0" dirty="0" err="1">
                <a:ln>
                  <a:noFill/>
                </a:ln>
                <a:effectLst/>
                <a:latin typeface="Arial Narrow" panose="020B0606020202030204" pitchFamily="34" charset="0"/>
                <a:cs typeface="Arial" panose="020B0604020202020204" pitchFamily="34" charset="0"/>
              </a:rPr>
              <a:t>τελέχωση</a:t>
            </a:r>
            <a:r>
              <a:rPr kumimoji="0" lang="el-GR" altLang="el-GR" sz="2000" b="0" i="0" u="none" strike="noStrike" cap="none" normalizeH="0" baseline="0" dirty="0">
                <a:ln>
                  <a:noFill/>
                </a:ln>
                <a:effectLst/>
                <a:latin typeface="Arial Narrow" panose="020B0606020202030204" pitchFamily="34" charset="0"/>
                <a:cs typeface="Arial" panose="020B0604020202020204" pitchFamily="34" charset="0"/>
              </a:rPr>
              <a:t> του Τμήματος Προμηθειών</a:t>
            </a:r>
            <a:r>
              <a:rPr kumimoji="0" lang="el-GR" altLang="el-GR" sz="2000" b="0" i="0" u="none" strike="noStrike" cap="none" normalizeH="0" baseline="0" dirty="0">
                <a:ln>
                  <a:noFill/>
                </a:ln>
                <a:effectLst/>
                <a:latin typeface="Arial Narrow" panose="020B0606020202030204" pitchFamily="34" charset="0"/>
              </a:rPr>
              <a:t> (3 </a:t>
            </a:r>
            <a:r>
              <a:rPr lang="en-US" altLang="el-GR" sz="2000" dirty="0">
                <a:latin typeface="Arial Narrow" panose="020B0606020202030204" pitchFamily="34" charset="0"/>
              </a:rPr>
              <a:t>ΙΔΑΧ – 3 ΣΜΕ </a:t>
            </a:r>
            <a:r>
              <a:rPr kumimoji="0" lang="el-GR" altLang="el-GR" sz="2000" b="0" i="0" u="none" strike="noStrike" cap="none" normalizeH="0" baseline="0" dirty="0">
                <a:ln>
                  <a:noFill/>
                </a:ln>
                <a:effectLst/>
                <a:latin typeface="Arial Narrow" panose="020B0606020202030204" pitchFamily="34" charset="0"/>
              </a:rPr>
              <a:t>την τρέχουσα περίοδο)</a:t>
            </a:r>
          </a:p>
          <a:p>
            <a:pPr marL="342900" marR="0" lvl="0" indent="-342900" algn="l" defTabSz="914400" rtl="0" eaLnBrk="0" fontAlgn="base" latinLnBrk="0" hangingPunct="0">
              <a:lnSpc>
                <a:spcPct val="100000"/>
              </a:lnSpc>
              <a:spcBef>
                <a:spcPct val="0"/>
              </a:spcBef>
              <a:spcAft>
                <a:spcPct val="0"/>
              </a:spcAft>
              <a:buSzTx/>
              <a:buFont typeface="Wingdings" panose="05000000000000000000" pitchFamily="2" charset="2"/>
              <a:buChar char="§"/>
              <a:tabLst/>
            </a:pPr>
            <a:endParaRPr kumimoji="0" lang="el-GR" altLang="el-GR" sz="2000" b="0" i="0" u="none" strike="noStrike" cap="none" normalizeH="0" baseline="0" dirty="0">
              <a:ln>
                <a:noFill/>
              </a:ln>
              <a:effectLst/>
              <a:latin typeface="Arial Narrow" panose="020B0606020202030204" pitchFamily="34" charset="0"/>
            </a:endParaRPr>
          </a:p>
        </p:txBody>
      </p:sp>
      <p:sp>
        <p:nvSpPr>
          <p:cNvPr id="4" name="Slide Number Placeholder 3">
            <a:extLst>
              <a:ext uri="{FF2B5EF4-FFF2-40B4-BE49-F238E27FC236}">
                <a16:creationId xmlns:a16="http://schemas.microsoft.com/office/drawing/2014/main" id="{713B8C71-3B5A-49B4-AF49-126907DB8FC1}"/>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2605858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15C16D-65D8-490D-B4EE-A858F75BCDD4}"/>
              </a:ext>
            </a:extLst>
          </p:cNvPr>
          <p:cNvSpPr>
            <a:spLocks noGrp="1"/>
          </p:cNvSpPr>
          <p:nvPr>
            <p:ph type="sldNum" sz="quarter" idx="12"/>
          </p:nvPr>
        </p:nvSpPr>
        <p:spPr/>
        <p:txBody>
          <a:bodyPr/>
          <a:lstStyle/>
          <a:p>
            <a:fld id="{6D22F896-40B5-4ADD-8801-0D06FADFA095}" type="slidenum">
              <a:rPr lang="en-US" smtClean="0"/>
              <a:t>19</a:t>
            </a:fld>
            <a:endParaRPr lang="en-US" dirty="0"/>
          </a:p>
        </p:txBody>
      </p:sp>
      <p:sp>
        <p:nvSpPr>
          <p:cNvPr id="3" name="Title 4">
            <a:extLst>
              <a:ext uri="{FF2B5EF4-FFF2-40B4-BE49-F238E27FC236}">
                <a16:creationId xmlns:a16="http://schemas.microsoft.com/office/drawing/2014/main" id="{4E49B66D-F8DC-49CA-BF54-2CCAF1B4D2CF}"/>
              </a:ext>
            </a:extLst>
          </p:cNvPr>
          <p:cNvSpPr txBox="1">
            <a:spLocks/>
          </p:cNvSpPr>
          <p:nvPr/>
        </p:nvSpPr>
        <p:spPr>
          <a:xfrm>
            <a:off x="0" y="3699068"/>
            <a:ext cx="12192000" cy="1261965"/>
          </a:xfrm>
          <a:prstGeom prst="rect">
            <a:avLst/>
          </a:prstGeom>
          <a:noFill/>
          <a:effectLst>
            <a:glow rad="63500">
              <a:schemeClr val="accent1">
                <a:satMod val="175000"/>
                <a:alpha val="40000"/>
              </a:schemeClr>
            </a:glow>
          </a:effectLst>
        </p:spPr>
        <p:txBody>
          <a:bodyPr anchor="ctr"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n-US" altLang="el-GR" b="1" dirty="0">
              <a:latin typeface="Arial Narrow" panose="020B0606020202030204" pitchFamily="34" charset="0"/>
            </a:endParaRPr>
          </a:p>
          <a:p>
            <a:pPr algn="ctr"/>
            <a:r>
              <a:rPr lang="en-US" altLang="el-GR" b="1" dirty="0">
                <a:latin typeface="Arial Narrow" panose="020B0606020202030204" pitchFamily="34" charset="0"/>
              </a:rPr>
              <a:t>Ε</a:t>
            </a:r>
            <a:r>
              <a:rPr lang="el-GR" altLang="el-GR" b="1" dirty="0">
                <a:latin typeface="Arial Narrow" panose="020B0606020202030204" pitchFamily="34" charset="0"/>
              </a:rPr>
              <a:t>υ</a:t>
            </a:r>
            <a:r>
              <a:rPr lang="en-US" altLang="el-GR" b="1" dirty="0">
                <a:latin typeface="Arial Narrow" panose="020B0606020202030204" pitchFamily="34" charset="0"/>
              </a:rPr>
              <a:t>χ</a:t>
            </a:r>
            <a:r>
              <a:rPr lang="el-GR" altLang="el-GR" b="1" dirty="0">
                <a:latin typeface="Arial Narrow" panose="020B0606020202030204" pitchFamily="34" charset="0"/>
              </a:rPr>
              <a:t>α</a:t>
            </a:r>
            <a:r>
              <a:rPr lang="en-US" altLang="el-GR" b="1" dirty="0">
                <a:latin typeface="Arial Narrow" panose="020B0606020202030204" pitchFamily="34" charset="0"/>
              </a:rPr>
              <a:t>ρ</a:t>
            </a:r>
            <a:r>
              <a:rPr lang="el-GR" altLang="el-GR" b="1" dirty="0">
                <a:latin typeface="Arial Narrow" panose="020B0606020202030204" pitchFamily="34" charset="0"/>
              </a:rPr>
              <a:t>ι</a:t>
            </a:r>
            <a:r>
              <a:rPr lang="en-US" altLang="el-GR" b="1" dirty="0">
                <a:latin typeface="Arial Narrow" panose="020B0606020202030204" pitchFamily="34" charset="0"/>
              </a:rPr>
              <a:t>σ</a:t>
            </a:r>
            <a:r>
              <a:rPr lang="el-GR" altLang="el-GR" b="1" dirty="0">
                <a:latin typeface="Arial Narrow" panose="020B0606020202030204" pitchFamily="34" charset="0"/>
              </a:rPr>
              <a:t>τ</a:t>
            </a:r>
            <a:r>
              <a:rPr lang="en-US" altLang="el-GR" b="1" dirty="0">
                <a:latin typeface="Arial Narrow" panose="020B0606020202030204" pitchFamily="34" charset="0"/>
              </a:rPr>
              <a:t>ώ π</a:t>
            </a:r>
            <a:r>
              <a:rPr lang="en-US" altLang="el-GR" b="1" dirty="0" err="1">
                <a:latin typeface="Arial Narrow" panose="020B0606020202030204" pitchFamily="34" charset="0"/>
              </a:rPr>
              <a:t>ολύ</a:t>
            </a:r>
            <a:endParaRPr lang="en-US" altLang="el-GR" b="1" dirty="0">
              <a:latin typeface="Arial Narrow" panose="020B0606020202030204" pitchFamily="34" charset="0"/>
            </a:endParaRPr>
          </a:p>
          <a:p>
            <a:pPr algn="ctr"/>
            <a:endParaRPr lang="el-GR" altLang="el-GR" b="1" dirty="0">
              <a:latin typeface="Arial Narrow" panose="020B0606020202030204" pitchFamily="34" charset="0"/>
            </a:endParaRPr>
          </a:p>
        </p:txBody>
      </p:sp>
      <p:pic>
        <p:nvPicPr>
          <p:cNvPr id="4" name="Picture 3">
            <a:extLst>
              <a:ext uri="{FF2B5EF4-FFF2-40B4-BE49-F238E27FC236}">
                <a16:creationId xmlns:a16="http://schemas.microsoft.com/office/drawing/2014/main" id="{D8D21F83-38A9-4155-8BCA-DC893F218C1B}"/>
              </a:ext>
            </a:extLst>
          </p:cNvPr>
          <p:cNvPicPr>
            <a:picLocks noChangeAspect="1"/>
          </p:cNvPicPr>
          <p:nvPr/>
        </p:nvPicPr>
        <p:blipFill>
          <a:blip r:embed="rId2"/>
          <a:stretch>
            <a:fillRect/>
          </a:stretch>
        </p:blipFill>
        <p:spPr>
          <a:xfrm>
            <a:off x="879129" y="149290"/>
            <a:ext cx="1303167" cy="1300995"/>
          </a:xfrm>
          <a:prstGeom prst="rect">
            <a:avLst/>
          </a:prstGeom>
        </p:spPr>
      </p:pic>
      <p:sp>
        <p:nvSpPr>
          <p:cNvPr id="5" name="TextBox 4">
            <a:extLst>
              <a:ext uri="{FF2B5EF4-FFF2-40B4-BE49-F238E27FC236}">
                <a16:creationId xmlns:a16="http://schemas.microsoft.com/office/drawing/2014/main" id="{911B2D57-A25D-4033-8A65-38B63CA6295B}"/>
              </a:ext>
            </a:extLst>
          </p:cNvPr>
          <p:cNvSpPr txBox="1"/>
          <p:nvPr/>
        </p:nvSpPr>
        <p:spPr>
          <a:xfrm>
            <a:off x="3200404" y="519481"/>
            <a:ext cx="6809300" cy="584775"/>
          </a:xfrm>
          <a:prstGeom prst="rect">
            <a:avLst/>
          </a:prstGeom>
          <a:noFill/>
        </p:spPr>
        <p:txBody>
          <a:bodyPr wrap="none" rtlCol="0">
            <a:spAutoFit/>
          </a:bodyPr>
          <a:lstStyle/>
          <a:p>
            <a:r>
              <a:rPr lang="el-GR" sz="3200" dirty="0">
                <a:effectLst>
                  <a:outerShdw blurRad="38100" dist="38100" dir="2700000" algn="tl">
                    <a:srgbClr val="000000">
                      <a:alpha val="43137"/>
                    </a:srgbClr>
                  </a:outerShdw>
                </a:effectLst>
                <a:latin typeface="Arial Narrow" panose="020B0606020202030204" pitchFamily="34" charset="0"/>
              </a:rPr>
              <a:t>ΔΙΕΥΘΥΝΣΗ ΟΙΚΟΝΟΜΙΚΩΝ ΥΠΗΡΕΣΙΩΝ</a:t>
            </a:r>
          </a:p>
        </p:txBody>
      </p:sp>
      <p:sp>
        <p:nvSpPr>
          <p:cNvPr id="6" name="Rectangle 5">
            <a:extLst>
              <a:ext uri="{FF2B5EF4-FFF2-40B4-BE49-F238E27FC236}">
                <a16:creationId xmlns:a16="http://schemas.microsoft.com/office/drawing/2014/main" id="{20D4C508-384C-48A4-A8C1-4140BCAD1981}"/>
              </a:ext>
            </a:extLst>
          </p:cNvPr>
          <p:cNvSpPr/>
          <p:nvPr/>
        </p:nvSpPr>
        <p:spPr>
          <a:xfrm>
            <a:off x="2771192" y="2120824"/>
            <a:ext cx="7607560" cy="830997"/>
          </a:xfrm>
          <a:prstGeom prst="rect">
            <a:avLst/>
          </a:prstGeom>
        </p:spPr>
        <p:txBody>
          <a:bodyPr wrap="square">
            <a:spAutoFit/>
          </a:bodyPr>
          <a:lstStyle/>
          <a:p>
            <a:pPr algn="ctr"/>
            <a:r>
              <a:rPr lang="el-GR" sz="2400" b="1" spc="-50" dirty="0">
                <a:latin typeface="Arial Narrow" panose="020B0606020202030204" pitchFamily="34" charset="0"/>
                <a:ea typeface="+mj-ea"/>
                <a:cs typeface="+mj-cs"/>
              </a:rPr>
              <a:t>Επισκόπηση έργου Διεύθυνσης Οικονομικών Υπηρεσιών</a:t>
            </a:r>
            <a:r>
              <a:rPr lang="en-US" sz="2400" b="1" spc="-50" dirty="0">
                <a:latin typeface="Arial Narrow" panose="020B0606020202030204" pitchFamily="34" charset="0"/>
                <a:ea typeface="+mj-ea"/>
                <a:cs typeface="+mj-cs"/>
              </a:rPr>
              <a:t> </a:t>
            </a:r>
          </a:p>
          <a:p>
            <a:pPr algn="ctr"/>
            <a:r>
              <a:rPr lang="el-GR" sz="2400" b="1" spc="-50" dirty="0">
                <a:latin typeface="Arial Narrow" panose="020B0606020202030204" pitchFamily="34" charset="0"/>
                <a:ea typeface="+mj-ea"/>
                <a:cs typeface="+mj-cs"/>
              </a:rPr>
              <a:t>Τμήματος Προμηθειών για το </a:t>
            </a:r>
            <a:r>
              <a:rPr lang="en-US" sz="2400" b="1" spc="-50" dirty="0">
                <a:latin typeface="Arial Narrow" panose="020B0606020202030204" pitchFamily="34" charset="0"/>
                <a:ea typeface="+mj-ea"/>
                <a:cs typeface="+mj-cs"/>
              </a:rPr>
              <a:t>Ο</a:t>
            </a:r>
            <a:r>
              <a:rPr lang="el-GR" sz="2400" b="1" spc="-50" dirty="0" err="1">
                <a:latin typeface="Arial Narrow" panose="020B0606020202030204" pitchFamily="34" charset="0"/>
                <a:ea typeface="+mj-ea"/>
                <a:cs typeface="+mj-cs"/>
              </a:rPr>
              <a:t>ικονομικό</a:t>
            </a:r>
            <a:r>
              <a:rPr lang="el-GR" sz="2400" b="1" spc="-50" dirty="0">
                <a:latin typeface="Arial Narrow" panose="020B0606020202030204" pitchFamily="34" charset="0"/>
                <a:ea typeface="+mj-ea"/>
                <a:cs typeface="+mj-cs"/>
              </a:rPr>
              <a:t> </a:t>
            </a:r>
            <a:r>
              <a:rPr lang="en-US" sz="2400" b="1" spc="-50" dirty="0">
                <a:latin typeface="Arial Narrow" panose="020B0606020202030204" pitchFamily="34" charset="0"/>
                <a:ea typeface="+mj-ea"/>
                <a:cs typeface="+mj-cs"/>
              </a:rPr>
              <a:t>Έ</a:t>
            </a:r>
            <a:r>
              <a:rPr lang="el-GR" sz="2400" b="1" spc="-50" dirty="0">
                <a:latin typeface="Arial Narrow" panose="020B0606020202030204" pitchFamily="34" charset="0"/>
                <a:ea typeface="+mj-ea"/>
                <a:cs typeface="+mj-cs"/>
              </a:rPr>
              <a:t>τος 2020</a:t>
            </a:r>
          </a:p>
        </p:txBody>
      </p:sp>
    </p:spTree>
    <p:extLst>
      <p:ext uri="{BB962C8B-B14F-4D97-AF65-F5344CB8AC3E}">
        <p14:creationId xmlns:p14="http://schemas.microsoft.com/office/powerpoint/2010/main" val="224398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18">
            <a:extLst>
              <a:ext uri="{FF2B5EF4-FFF2-40B4-BE49-F238E27FC236}">
                <a16:creationId xmlns:a16="http://schemas.microsoft.com/office/drawing/2014/main" id="{4691414B-0850-4CA1-B56F-233EBB054CE1}"/>
              </a:ext>
            </a:extLst>
          </p:cNvPr>
          <p:cNvSpPr txBox="1">
            <a:spLocks/>
          </p:cNvSpPr>
          <p:nvPr/>
        </p:nvSpPr>
        <p:spPr>
          <a:xfrm>
            <a:off x="2219570" y="1678353"/>
            <a:ext cx="3423137" cy="4643438"/>
          </a:xfrm>
          <a:prstGeom prst="rect">
            <a:avLst/>
          </a:prstGeom>
        </p:spPr>
        <p:txBody>
          <a:bodyPr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spcAft>
                <a:spcPts val="0"/>
              </a:spcAft>
              <a:buFont typeface="Arial" charset="0"/>
              <a:buNone/>
              <a:defRPr/>
            </a:pPr>
            <a:r>
              <a:rPr lang="el-GR" sz="2400" b="1" dirty="0">
                <a:solidFill>
                  <a:schemeClr val="accent1">
                    <a:lumMod val="75000"/>
                  </a:schemeClr>
                </a:solidFill>
                <a:latin typeface="Arial Narrow" panose="020B0606020202030204" pitchFamily="34" charset="0"/>
              </a:rPr>
              <a:t>Έσοδα: 5.804.743,89 €    </a:t>
            </a:r>
          </a:p>
          <a:p>
            <a:pPr algn="just">
              <a:spcAft>
                <a:spcPts val="0"/>
              </a:spcAft>
              <a:buFont typeface="Arial" panose="020B0604020202020204" pitchFamily="34" charset="0"/>
              <a:buChar char="•"/>
              <a:defRPr/>
            </a:pPr>
            <a:endParaRPr lang="el-GR" sz="2800" b="1" dirty="0">
              <a:solidFill>
                <a:schemeClr val="accent1">
                  <a:lumMod val="75000"/>
                </a:schemeClr>
              </a:solidFill>
              <a:latin typeface="Arial Narrow" panose="020B0606020202030204" pitchFamily="34" charset="0"/>
            </a:endParaRPr>
          </a:p>
        </p:txBody>
      </p:sp>
      <p:sp>
        <p:nvSpPr>
          <p:cNvPr id="4" name="Title 1">
            <a:extLst>
              <a:ext uri="{FF2B5EF4-FFF2-40B4-BE49-F238E27FC236}">
                <a16:creationId xmlns:a16="http://schemas.microsoft.com/office/drawing/2014/main" id="{F4B90303-168A-4D24-B186-38C96660F26F}"/>
              </a:ext>
            </a:extLst>
          </p:cNvPr>
          <p:cNvSpPr txBox="1">
            <a:spLocks/>
          </p:cNvSpPr>
          <p:nvPr/>
        </p:nvSpPr>
        <p:spPr>
          <a:xfrm>
            <a:off x="0" y="0"/>
            <a:ext cx="12192000" cy="595618"/>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spcBef>
                <a:spcPts val="2400"/>
              </a:spcBef>
            </a:pPr>
            <a:r>
              <a:rPr lang="el-GR" altLang="el-GR" sz="2800" b="1" dirty="0">
                <a:latin typeface="Arial Narrow" panose="020B0606020202030204" pitchFamily="34" charset="0"/>
              </a:rPr>
              <a:t>Συνοπτικό ισοζύγιο εσόδων </a:t>
            </a:r>
            <a:r>
              <a:rPr lang="en-US" altLang="el-GR" sz="2800" b="1" dirty="0">
                <a:latin typeface="Arial Narrow" panose="020B0606020202030204" pitchFamily="34" charset="0"/>
              </a:rPr>
              <a:t>–</a:t>
            </a:r>
            <a:r>
              <a:rPr lang="el-GR" altLang="el-GR" sz="2800" b="1" dirty="0">
                <a:latin typeface="Arial Narrow" panose="020B0606020202030204" pitchFamily="34" charset="0"/>
              </a:rPr>
              <a:t> εξόδων 2020</a:t>
            </a:r>
          </a:p>
        </p:txBody>
      </p:sp>
      <p:cxnSp>
        <p:nvCxnSpPr>
          <p:cNvPr id="5" name="Straight Arrow Connector 4"/>
          <p:cNvCxnSpPr/>
          <p:nvPr/>
        </p:nvCxnSpPr>
        <p:spPr>
          <a:xfrm>
            <a:off x="5541108" y="1909185"/>
            <a:ext cx="68775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752492" y="1678353"/>
            <a:ext cx="4814277" cy="461665"/>
          </a:xfrm>
          <a:prstGeom prst="rect">
            <a:avLst/>
          </a:prstGeom>
          <a:noFill/>
        </p:spPr>
        <p:txBody>
          <a:bodyPr wrap="square" rtlCol="0">
            <a:spAutoFit/>
          </a:bodyPr>
          <a:lstStyle/>
          <a:p>
            <a:pPr lvl="0" algn="just">
              <a:defRPr/>
            </a:pPr>
            <a:r>
              <a:rPr lang="el-GR" sz="2400" b="1" dirty="0">
                <a:solidFill>
                  <a:srgbClr val="4472C4">
                    <a:lumMod val="75000"/>
                  </a:srgbClr>
                </a:solidFill>
                <a:latin typeface="Arial Narrow" panose="020B0606020202030204" pitchFamily="34" charset="0"/>
              </a:rPr>
              <a:t>Έξοδα: 6.541.960,94 €    </a:t>
            </a:r>
          </a:p>
        </p:txBody>
      </p:sp>
      <p:graphicFrame>
        <p:nvGraphicFramePr>
          <p:cNvPr id="7" name="Chart 6">
            <a:extLst>
              <a:ext uri="{FF2B5EF4-FFF2-40B4-BE49-F238E27FC236}">
                <a16:creationId xmlns:a16="http://schemas.microsoft.com/office/drawing/2014/main" id="{D7F6B03A-04BE-4528-B7D0-92DFCD83EBDA}"/>
              </a:ext>
            </a:extLst>
          </p:cNvPr>
          <p:cNvGraphicFramePr/>
          <p:nvPr>
            <p:extLst>
              <p:ext uri="{D42A27DB-BD31-4B8C-83A1-F6EECF244321}">
                <p14:modId xmlns:p14="http://schemas.microsoft.com/office/powerpoint/2010/main" val="3454016262"/>
              </p:ext>
            </p:extLst>
          </p:nvPr>
        </p:nvGraphicFramePr>
        <p:xfrm>
          <a:off x="1642188" y="2170746"/>
          <a:ext cx="8630816" cy="418370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a:extLst>
              <a:ext uri="{FF2B5EF4-FFF2-40B4-BE49-F238E27FC236}">
                <a16:creationId xmlns:a16="http://schemas.microsoft.com/office/drawing/2014/main" id="{BBE0FF79-7342-4D73-B24C-457C0776691E}"/>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1663799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DD503-0EA3-49C2-B799-9F9F2DF5A589}"/>
              </a:ext>
            </a:extLst>
          </p:cNvPr>
          <p:cNvSpPr txBox="1">
            <a:spLocks/>
          </p:cNvSpPr>
          <p:nvPr/>
        </p:nvSpPr>
        <p:spPr>
          <a:xfrm>
            <a:off x="0" y="0"/>
            <a:ext cx="12192000" cy="520118"/>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l-GR" altLang="el-GR" sz="2800" b="1" dirty="0">
                <a:latin typeface="Arial Narrow" panose="020B0606020202030204" pitchFamily="34" charset="0"/>
              </a:rPr>
              <a:t>Συγκριτική παρουσίαση οικονομικών ετών 2019-2020</a:t>
            </a:r>
          </a:p>
        </p:txBody>
      </p:sp>
      <p:sp>
        <p:nvSpPr>
          <p:cNvPr id="3" name="Content Placeholder 2">
            <a:extLst>
              <a:ext uri="{FF2B5EF4-FFF2-40B4-BE49-F238E27FC236}">
                <a16:creationId xmlns:a16="http://schemas.microsoft.com/office/drawing/2014/main" id="{A5FBB82D-6E9C-4528-9F86-1D77BB892515}"/>
              </a:ext>
            </a:extLst>
          </p:cNvPr>
          <p:cNvSpPr txBox="1">
            <a:spLocks/>
          </p:cNvSpPr>
          <p:nvPr/>
        </p:nvSpPr>
        <p:spPr>
          <a:xfrm>
            <a:off x="303808" y="1204177"/>
            <a:ext cx="8229600" cy="97155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00000"/>
              </a:lnSpc>
              <a:buFont typeface="Wingdings" panose="05000000000000000000" pitchFamily="2" charset="2"/>
              <a:buChar char="§"/>
            </a:pPr>
            <a:r>
              <a:rPr lang="el-GR" altLang="el-GR" b="1" dirty="0">
                <a:solidFill>
                  <a:schemeClr val="accent1">
                    <a:lumMod val="75000"/>
                  </a:schemeClr>
                </a:solidFill>
                <a:latin typeface="Arial Narrow" panose="020B0606020202030204" pitchFamily="34" charset="0"/>
              </a:rPr>
              <a:t>Συναφθέντα συμφωνητικά οικονομικού έτους 2019</a:t>
            </a:r>
            <a:endParaRPr lang="en-US" altLang="el-GR" b="1" dirty="0">
              <a:solidFill>
                <a:schemeClr val="accent1">
                  <a:lumMod val="75000"/>
                </a:schemeClr>
              </a:solidFill>
              <a:latin typeface="Arial Narrow" panose="020B0606020202030204" pitchFamily="34" charset="0"/>
            </a:endParaRPr>
          </a:p>
          <a:p>
            <a:pPr marL="0" indent="0">
              <a:lnSpc>
                <a:spcPct val="100000"/>
              </a:lnSpc>
              <a:spcBef>
                <a:spcPts val="400"/>
              </a:spcBef>
              <a:spcAft>
                <a:spcPts val="0"/>
              </a:spcAft>
              <a:buNone/>
            </a:pPr>
            <a:r>
              <a:rPr lang="el-GR" altLang="el-GR" b="1" dirty="0">
                <a:solidFill>
                  <a:schemeClr val="accent1">
                    <a:lumMod val="75000"/>
                  </a:schemeClr>
                </a:solidFill>
                <a:latin typeface="Arial Narrow" panose="020B0606020202030204" pitchFamily="34" charset="0"/>
              </a:rPr>
              <a:t>Αριθμός: 69 – ποσό: 2.246.734,80 (ΠΔΕ και ΤΑΚΤΙΚΟΣ)</a:t>
            </a:r>
          </a:p>
          <a:p>
            <a:pPr>
              <a:lnSpc>
                <a:spcPct val="100000"/>
              </a:lnSpc>
              <a:buFont typeface="Wingdings" panose="05000000000000000000" pitchFamily="2" charset="2"/>
              <a:buChar char="§"/>
            </a:pPr>
            <a:endParaRPr lang="el-GR" altLang="el-GR" b="1" dirty="0">
              <a:solidFill>
                <a:schemeClr val="accent1">
                  <a:lumMod val="75000"/>
                </a:schemeClr>
              </a:solidFill>
              <a:latin typeface="Arial Narrow" panose="020B0606020202030204" pitchFamily="34" charset="0"/>
            </a:endParaRPr>
          </a:p>
        </p:txBody>
      </p:sp>
      <p:sp>
        <p:nvSpPr>
          <p:cNvPr id="4" name="TextBox 3">
            <a:extLst>
              <a:ext uri="{FF2B5EF4-FFF2-40B4-BE49-F238E27FC236}">
                <a16:creationId xmlns:a16="http://schemas.microsoft.com/office/drawing/2014/main" id="{1408172F-ED85-46C0-B0CD-EE705D24469F}"/>
              </a:ext>
            </a:extLst>
          </p:cNvPr>
          <p:cNvSpPr txBox="1">
            <a:spLocks noChangeArrowheads="1"/>
          </p:cNvSpPr>
          <p:nvPr/>
        </p:nvSpPr>
        <p:spPr bwMode="auto">
          <a:xfrm>
            <a:off x="6250110" y="1204177"/>
            <a:ext cx="563808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Font typeface="Wingdings" panose="05000000000000000000" pitchFamily="2" charset="2"/>
              <a:buChar char="§"/>
            </a:pPr>
            <a:r>
              <a:rPr lang="el-GR" altLang="el-GR" sz="2000" b="1" dirty="0">
                <a:solidFill>
                  <a:schemeClr val="bg2">
                    <a:lumMod val="25000"/>
                  </a:schemeClr>
                </a:solidFill>
                <a:latin typeface="Arial Narrow" panose="020B0606020202030204" pitchFamily="34" charset="0"/>
              </a:rPr>
              <a:t>Συναφθέντα συμφωνητικά οικονομικού έτους 2020</a:t>
            </a:r>
            <a:endParaRPr lang="en-US" altLang="el-GR" sz="2000" b="1" dirty="0">
              <a:solidFill>
                <a:schemeClr val="bg2">
                  <a:lumMod val="25000"/>
                </a:schemeClr>
              </a:solidFill>
              <a:latin typeface="Arial Narrow" panose="020B0606020202030204" pitchFamily="34" charset="0"/>
            </a:endParaRPr>
          </a:p>
          <a:p>
            <a:pPr marL="0" indent="0">
              <a:buNone/>
            </a:pPr>
            <a:r>
              <a:rPr lang="el-GR" altLang="el-GR" sz="2000" b="1" dirty="0">
                <a:solidFill>
                  <a:schemeClr val="bg2">
                    <a:lumMod val="25000"/>
                  </a:schemeClr>
                </a:solidFill>
                <a:latin typeface="Arial Narrow" panose="020B0606020202030204" pitchFamily="34" charset="0"/>
              </a:rPr>
              <a:t>Αριθμός: 90 – ποσό: 3.913.605,85 (ΠΔΕ και ΤΑΚΤΙΚΟΣ)</a:t>
            </a:r>
          </a:p>
        </p:txBody>
      </p:sp>
      <p:graphicFrame>
        <p:nvGraphicFramePr>
          <p:cNvPr id="10" name="Chart 9">
            <a:extLst>
              <a:ext uri="{FF2B5EF4-FFF2-40B4-BE49-F238E27FC236}">
                <a16:creationId xmlns:a16="http://schemas.microsoft.com/office/drawing/2014/main" id="{2E788238-D704-48AF-9BFC-1267926A3F5D}"/>
              </a:ext>
            </a:extLst>
          </p:cNvPr>
          <p:cNvGraphicFramePr/>
          <p:nvPr>
            <p:extLst>
              <p:ext uri="{D42A27DB-BD31-4B8C-83A1-F6EECF244321}">
                <p14:modId xmlns:p14="http://schemas.microsoft.com/office/powerpoint/2010/main" val="23584255"/>
              </p:ext>
            </p:extLst>
          </p:nvPr>
        </p:nvGraphicFramePr>
        <p:xfrm>
          <a:off x="5646804" y="2081613"/>
          <a:ext cx="5773865" cy="39663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722A724D-82E6-40A7-B8A9-D521F0CD657F}"/>
              </a:ext>
            </a:extLst>
          </p:cNvPr>
          <p:cNvGraphicFramePr/>
          <p:nvPr>
            <p:extLst>
              <p:ext uri="{D42A27DB-BD31-4B8C-83A1-F6EECF244321}">
                <p14:modId xmlns:p14="http://schemas.microsoft.com/office/powerpoint/2010/main" val="3764557255"/>
              </p:ext>
            </p:extLst>
          </p:nvPr>
        </p:nvGraphicFramePr>
        <p:xfrm>
          <a:off x="645973" y="2081613"/>
          <a:ext cx="5000831" cy="396635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a:extLst>
              <a:ext uri="{FF2B5EF4-FFF2-40B4-BE49-F238E27FC236}">
                <a16:creationId xmlns:a16="http://schemas.microsoft.com/office/drawing/2014/main" id="{75EE761A-FB80-4858-AAE9-C66380BB648F}"/>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019713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93D5003-CAE3-4DCC-A445-E605CFD21732}"/>
              </a:ext>
            </a:extLst>
          </p:cNvPr>
          <p:cNvGraphicFramePr>
            <a:graphicFrameLocks noGrp="1"/>
          </p:cNvGraphicFramePr>
          <p:nvPr>
            <p:extLst>
              <p:ext uri="{D42A27DB-BD31-4B8C-83A1-F6EECF244321}">
                <p14:modId xmlns:p14="http://schemas.microsoft.com/office/powerpoint/2010/main" val="1681074971"/>
              </p:ext>
            </p:extLst>
          </p:nvPr>
        </p:nvGraphicFramePr>
        <p:xfrm>
          <a:off x="1090904" y="254890"/>
          <a:ext cx="10010192" cy="6323558"/>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06295">
                  <a:extLst>
                    <a:ext uri="{9D8B030D-6E8A-4147-A177-3AD203B41FA5}">
                      <a16:colId xmlns:a16="http://schemas.microsoft.com/office/drawing/2014/main" val="1139521875"/>
                    </a:ext>
                  </a:extLst>
                </a:gridCol>
                <a:gridCol w="6941113">
                  <a:extLst>
                    <a:ext uri="{9D8B030D-6E8A-4147-A177-3AD203B41FA5}">
                      <a16:colId xmlns:a16="http://schemas.microsoft.com/office/drawing/2014/main" val="853540170"/>
                    </a:ext>
                  </a:extLst>
                </a:gridCol>
                <a:gridCol w="1962784">
                  <a:extLst>
                    <a:ext uri="{9D8B030D-6E8A-4147-A177-3AD203B41FA5}">
                      <a16:colId xmlns:a16="http://schemas.microsoft.com/office/drawing/2014/main" val="3751056491"/>
                    </a:ext>
                  </a:extLst>
                </a:gridCol>
              </a:tblGrid>
              <a:tr h="410809">
                <a:tc gridSpan="3">
                  <a:txBody>
                    <a:bodyPr/>
                    <a:lstStyle/>
                    <a:p>
                      <a:pPr algn="l" fontAlgn="ctr"/>
                      <a:r>
                        <a:rPr lang="el-GR" sz="900" u="none" strike="noStrike" dirty="0">
                          <a:effectLst/>
                          <a:latin typeface="Arial Narrow" panose="020B0606020202030204" pitchFamily="34" charset="0"/>
                        </a:rPr>
                        <a:t> </a:t>
                      </a:r>
                      <a:br>
                        <a:rPr lang="el-GR" sz="900" u="none" strike="noStrike" dirty="0">
                          <a:effectLst/>
                          <a:latin typeface="Arial Narrow" panose="020B0606020202030204" pitchFamily="34" charset="0"/>
                        </a:rPr>
                      </a:br>
                      <a:r>
                        <a:rPr lang="el-GR" sz="900" u="none" strike="noStrike" dirty="0">
                          <a:effectLst/>
                          <a:latin typeface="Arial Narrow" panose="020B0606020202030204" pitchFamily="34" charset="0"/>
                        </a:rPr>
                        <a:t>ΥΠΟΓΡΑΦΕΙΣΕΣ ΣΥΜΒΑΣΕΙΣ ΟΙΚΟΝΟΜΙΚΟΥ ΕΤΟΥΣ 2020      </a:t>
                      </a:r>
                      <a:br>
                        <a:rPr lang="el-GR" sz="900" u="none" strike="noStrike" dirty="0">
                          <a:effectLst/>
                          <a:latin typeface="Arial Narrow" panose="020B0606020202030204" pitchFamily="34" charset="0"/>
                        </a:rPr>
                      </a:br>
                      <a:endParaRPr lang="el-GR" sz="900" b="0" i="0" u="none" strike="noStrike" dirty="0">
                        <a:solidFill>
                          <a:srgbClr val="000000"/>
                        </a:solidFill>
                        <a:effectLst/>
                        <a:latin typeface="Arial Narrow" panose="020B0606020202030204" pitchFamily="34" charset="0"/>
                      </a:endParaRPr>
                    </a:p>
                  </a:txBody>
                  <a:tcPr marL="2849" marR="2849" marT="2849" marB="0" anchor="ctr">
                    <a:solidFill>
                      <a:schemeClr val="bg1"/>
                    </a:solidFill>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885079301"/>
                  </a:ext>
                </a:extLst>
              </a:tr>
              <a:tr h="132971">
                <a:tc>
                  <a:txBody>
                    <a:bodyPr/>
                    <a:lstStyle/>
                    <a:p>
                      <a:pPr algn="l" fontAlgn="b"/>
                      <a:r>
                        <a:rPr lang="el-GR" sz="900" u="none" strike="noStrike">
                          <a:effectLst/>
                          <a:latin typeface="Arial Narrow" panose="020B0606020202030204" pitchFamily="34" charset="0"/>
                        </a:rPr>
                        <a:t>1</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Κατεπείγουσα παροχή υπηρεσιών απολύμανσης στις εγκαταστάσεις και στα κτήρια του ΕΜΠ </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15.500,00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3810006764"/>
                  </a:ext>
                </a:extLst>
              </a:tr>
              <a:tr h="132971">
                <a:tc>
                  <a:txBody>
                    <a:bodyPr/>
                    <a:lstStyle/>
                    <a:p>
                      <a:pPr algn="l" fontAlgn="b"/>
                      <a:r>
                        <a:rPr lang="el-GR" sz="900" u="none" strike="noStrike">
                          <a:effectLst/>
                          <a:latin typeface="Arial Narrow" panose="020B0606020202030204" pitchFamily="34" charset="0"/>
                        </a:rPr>
                        <a:t>2</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Εκτύπωση τεσσάρων (4) συγγραμμάτων για τις ανάγκες των Πανεπιστημιακών Εκδόσεων ΕΜΠ</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17.123,24</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47917889"/>
                  </a:ext>
                </a:extLst>
              </a:tr>
              <a:tr h="132971">
                <a:tc>
                  <a:txBody>
                    <a:bodyPr/>
                    <a:lstStyle/>
                    <a:p>
                      <a:pPr algn="l" fontAlgn="b"/>
                      <a:r>
                        <a:rPr lang="el-GR" sz="900" u="none" strike="noStrike">
                          <a:effectLst/>
                          <a:latin typeface="Arial Narrow" panose="020B0606020202030204" pitchFamily="34" charset="0"/>
                        </a:rPr>
                        <a:t>3</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10 Φορητών Η/Υ για την επίτευξη της εξ αποστάσεως παροχής εργασίας με τη χρήση ηλεκτρονικών μέσω</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7.812,00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3730108322"/>
                  </a:ext>
                </a:extLst>
              </a:tr>
              <a:tr h="132971">
                <a:tc>
                  <a:txBody>
                    <a:bodyPr/>
                    <a:lstStyle/>
                    <a:p>
                      <a:pPr algn="l" fontAlgn="b"/>
                      <a:r>
                        <a:rPr lang="el-GR" sz="900" u="none" strike="noStrike">
                          <a:effectLst/>
                          <a:latin typeface="Arial Narrow" panose="020B0606020202030204" pitchFamily="34" charset="0"/>
                        </a:rPr>
                        <a:t>4</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εντύπων βιβλίων για τη Βιβλιοθήκη του Ε.Μ.Π.</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10.567,57</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859752762"/>
                  </a:ext>
                </a:extLst>
              </a:tr>
              <a:tr h="190771">
                <a:tc>
                  <a:txBody>
                    <a:bodyPr/>
                    <a:lstStyle/>
                    <a:p>
                      <a:pPr algn="l" fontAlgn="b"/>
                      <a:r>
                        <a:rPr lang="el-GR" sz="900" u="none" strike="noStrike">
                          <a:effectLst/>
                          <a:latin typeface="Arial Narrow" panose="020B0606020202030204" pitchFamily="34" charset="0"/>
                        </a:rPr>
                        <a:t>5</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Αμεση παροχή υπηρεσιών εξειδικευμένης επαναληπτικής απολύμανσης – μικροβιοκτονίας των εγκαταστάσεων και κτηρίων του ΕΜΠ</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7.303,60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669211829"/>
                  </a:ext>
                </a:extLst>
              </a:tr>
              <a:tr h="263237">
                <a:tc>
                  <a:txBody>
                    <a:bodyPr/>
                    <a:lstStyle/>
                    <a:p>
                      <a:pPr algn="l" fontAlgn="b"/>
                      <a:r>
                        <a:rPr lang="el-GR" sz="900" u="none" strike="noStrike" dirty="0">
                          <a:effectLst/>
                          <a:latin typeface="Arial Narrow" panose="020B0606020202030204" pitchFamily="34" charset="0"/>
                        </a:rPr>
                        <a:t>6</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40.000L υγρού αζώτου και ενοικίαση δύο δεξαμενών χωρητικότητας 1500 L έκαστη και αερίων και Β) Προμήθεια υγροποιημένων αερίων για τη Σχολή Χημικών Μηχανικών</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11.460,60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544348583"/>
                  </a:ext>
                </a:extLst>
              </a:tr>
              <a:tr h="190771">
                <a:tc>
                  <a:txBody>
                    <a:bodyPr/>
                    <a:lstStyle/>
                    <a:p>
                      <a:pPr algn="l" fontAlgn="b"/>
                      <a:r>
                        <a:rPr lang="el-GR" sz="900" u="none" strike="noStrike">
                          <a:effectLst/>
                          <a:latin typeface="Arial Narrow" panose="020B0606020202030204" pitchFamily="34" charset="0"/>
                        </a:rPr>
                        <a:t>7</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dirty="0">
                          <a:effectLst/>
                          <a:latin typeface="Arial Narrow" panose="020B0606020202030204" pitchFamily="34" charset="0"/>
                        </a:rPr>
                        <a:t>Προμήθεια των ειδών με κωδικό ΧΜ1, ΧΜ11, ΧΜ12, ΧΜ18, ΧΜ22, ΧΜ23, ΧΜ27, ΧΜ28, ΜΜ3, ΜΜ6, ΝΜΜ1 και ΗΜ1 της υπ’ </a:t>
                      </a:r>
                      <a:r>
                        <a:rPr lang="el-GR" sz="900" u="none" strike="noStrike" dirty="0" err="1">
                          <a:effectLst/>
                          <a:latin typeface="Arial Narrow" panose="020B0606020202030204" pitchFamily="34" charset="0"/>
                        </a:rPr>
                        <a:t>αριθμ</a:t>
                      </a:r>
                      <a:r>
                        <a:rPr lang="el-GR" sz="900" u="none" strike="noStrike" dirty="0">
                          <a:effectLst/>
                          <a:latin typeface="Arial Narrow" panose="020B0606020202030204" pitchFamily="34" charset="0"/>
                        </a:rPr>
                        <a:t>. </a:t>
                      </a:r>
                      <a:r>
                        <a:rPr lang="el-GR" sz="900" u="none" strike="noStrike" dirty="0" err="1">
                          <a:effectLst/>
                          <a:latin typeface="Arial Narrow" panose="020B0606020202030204" pitchFamily="34" charset="0"/>
                        </a:rPr>
                        <a:t>πρωτ</a:t>
                      </a:r>
                      <a:r>
                        <a:rPr lang="el-GR" sz="900" u="none" strike="noStrike" dirty="0">
                          <a:effectLst/>
                          <a:latin typeface="Arial Narrow" panose="020B0606020202030204" pitchFamily="34" charset="0"/>
                        </a:rPr>
                        <a:t>. 64534/22-11-2019</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3.428,60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360510340"/>
                  </a:ext>
                </a:extLst>
              </a:tr>
              <a:tr h="263237">
                <a:tc>
                  <a:txBody>
                    <a:bodyPr/>
                    <a:lstStyle/>
                    <a:p>
                      <a:pPr algn="l" fontAlgn="b"/>
                      <a:r>
                        <a:rPr lang="el-GR" sz="900" u="none" strike="noStrike">
                          <a:effectLst/>
                          <a:latin typeface="Arial Narrow" panose="020B0606020202030204" pitchFamily="34" charset="0"/>
                        </a:rPr>
                        <a:t>8</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του είδους με κωδικό ΠΜ1 της υπ’ αριθμ. πρωτ. 64534/22-11-2019 του συνοπτικού διαγωνισμού για την προμήθεια «Επιστημονικών οργάνων και αναλωσίμων/ανταλλακτικών για την κ</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4.464,00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848369177"/>
                  </a:ext>
                </a:extLst>
              </a:tr>
              <a:tr h="190771">
                <a:tc>
                  <a:txBody>
                    <a:bodyPr/>
                    <a:lstStyle/>
                    <a:p>
                      <a:pPr algn="l" fontAlgn="b"/>
                      <a:r>
                        <a:rPr lang="el-GR" sz="900" u="none" strike="noStrike">
                          <a:effectLst/>
                          <a:latin typeface="Arial Narrow" panose="020B0606020202030204" pitchFamily="34" charset="0"/>
                        </a:rPr>
                        <a:t>9</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κωδικό ΧΜ2, ΧΜ4, ΧΜ5, ΧΜ8, ΧΜ15, ΧΜ19, ΧΜ20, ΧΜ26 και ΜΜΜ5 της υπ’ αριθμ. πρωτ. 64534/22-11-2019</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2.396,92</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562171949"/>
                  </a:ext>
                </a:extLst>
              </a:tr>
              <a:tr h="263237">
                <a:tc>
                  <a:txBody>
                    <a:bodyPr/>
                    <a:lstStyle/>
                    <a:p>
                      <a:pPr algn="l" fontAlgn="b"/>
                      <a:r>
                        <a:rPr lang="el-GR" sz="900" u="none" strike="noStrike">
                          <a:effectLst/>
                          <a:latin typeface="Arial Narrow" panose="020B0606020202030204" pitchFamily="34" charset="0"/>
                        </a:rPr>
                        <a:t>10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του είδους με κωδικό ΧΜ13 της υπ’ αριθμ. πρωτ. 64534/22-11-2019 διακήρυξης του συνοπτικού διαγωνισμού για την προμήθεια «Επιστημονικών οργάνων και αναλωσίμων/α</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396,80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540889427"/>
                  </a:ext>
                </a:extLst>
              </a:tr>
              <a:tr h="190771">
                <a:tc>
                  <a:txBody>
                    <a:bodyPr/>
                    <a:lstStyle/>
                    <a:p>
                      <a:pPr algn="l" fontAlgn="b"/>
                      <a:r>
                        <a:rPr lang="el-GR" sz="900" u="none" strike="noStrike">
                          <a:effectLst/>
                          <a:latin typeface="Arial Narrow" panose="020B0606020202030204" pitchFamily="34" charset="0"/>
                        </a:rPr>
                        <a:t>11</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κωδικό XM29, XM32 και ΧΜ33 της υπ’ αριθμ. πρωτ. 64534/22-11-2019 διακήρυξης του συνοπτικού διαγωνισμού για την προμήθεια </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1.674,00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81997543"/>
                  </a:ext>
                </a:extLst>
              </a:tr>
              <a:tr h="263237">
                <a:tc>
                  <a:txBody>
                    <a:bodyPr/>
                    <a:lstStyle/>
                    <a:p>
                      <a:pPr algn="l" fontAlgn="b"/>
                      <a:r>
                        <a:rPr lang="el-GR" sz="900" u="none" strike="noStrike">
                          <a:effectLst/>
                          <a:latin typeface="Arial Narrow" panose="020B0606020202030204" pitchFamily="34" charset="0"/>
                        </a:rPr>
                        <a:t>12      </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κωδικόΧΜ21 και ΠΜ3 της υπ’ αριθμ. πρωτ. 64534/22-11-2019 διακήρυξης του συνοπτικού διαγωνισμού για την προμήθεια «Επιστημονικών οργάνων και αναλωσίμων/ανταλλακτικών γι</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2.914,00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269272809"/>
                  </a:ext>
                </a:extLst>
              </a:tr>
              <a:tr h="263237">
                <a:tc>
                  <a:txBody>
                    <a:bodyPr/>
                    <a:lstStyle/>
                    <a:p>
                      <a:pPr algn="l" fontAlgn="b"/>
                      <a:r>
                        <a:rPr lang="el-GR" sz="900" u="none" strike="noStrike">
                          <a:effectLst/>
                          <a:latin typeface="Arial Narrow" panose="020B0606020202030204" pitchFamily="34" charset="0"/>
                        </a:rPr>
                        <a:t>13/2020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κωδικό ΑΤΜ2, ΑΤΜ3 και ΑΤΜ4 της υπ’ αριθμ. πρωτ. 64534/22-11-2019 διακήρυξης του συνοπτικού διαγωνισμού για την προμήθεια «Επιστημονικών οργάνων και αναλωσίμων/ανταλλακτ</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12.362,80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833589347"/>
                  </a:ext>
                </a:extLst>
              </a:tr>
              <a:tr h="263237">
                <a:tc>
                  <a:txBody>
                    <a:bodyPr/>
                    <a:lstStyle/>
                    <a:p>
                      <a:pPr algn="l" fontAlgn="b"/>
                      <a:r>
                        <a:rPr lang="el-GR" sz="900" u="none" strike="noStrike">
                          <a:effectLst/>
                          <a:latin typeface="Arial Narrow" panose="020B0606020202030204" pitchFamily="34" charset="0"/>
                        </a:rPr>
                        <a:t>14/2020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κωδικό ΧΜ9, ΧΜ10 και ΧΜ17 της υπ’ αριθμ. πρωτ. 64534/22-11-2019 του συνοπτικού διαγωνισμού για την προμήθεια «Επιστημονικών οργάνων και</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4.239,99</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4273496604"/>
                  </a:ext>
                </a:extLst>
              </a:tr>
              <a:tr h="190771">
                <a:tc>
                  <a:txBody>
                    <a:bodyPr/>
                    <a:lstStyle/>
                    <a:p>
                      <a:pPr algn="l" fontAlgn="b"/>
                      <a:r>
                        <a:rPr lang="el-GR" sz="900" u="none" strike="noStrike">
                          <a:effectLst/>
                          <a:latin typeface="Arial Narrow" panose="020B0606020202030204" pitchFamily="34" charset="0"/>
                        </a:rPr>
                        <a:t>15/2020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του είδους με κωδικό ΧΜ25 της υπ’ αριθμ. πρωτ. 64534/22-11-2019 διακήρυξης του συνοπτικού διαγωνισμού για την προμήθεια «Επιστημονικών οργάνων </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892,80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971545739"/>
                  </a:ext>
                </a:extLst>
              </a:tr>
              <a:tr h="263237">
                <a:tc>
                  <a:txBody>
                    <a:bodyPr/>
                    <a:lstStyle/>
                    <a:p>
                      <a:pPr algn="l" fontAlgn="b"/>
                      <a:r>
                        <a:rPr lang="el-GR" sz="900" u="none" strike="noStrike">
                          <a:effectLst/>
                          <a:latin typeface="Arial Narrow" panose="020B0606020202030204" pitchFamily="34" charset="0"/>
                        </a:rPr>
                        <a:t>16/2020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κωδικό ΧΜ3, ΧΜ16, ΧΜ24 και ΜΜΜ1 της υπ’ αριθμ. πρωτ. 64534/22-11-2019 διακήρυξης του συνοπτικού διαγωνισμού για την προμήθεια «Επιστημονικών οργάνων και αναλωσίμων/αντα</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2.222,08</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634138461"/>
                  </a:ext>
                </a:extLst>
              </a:tr>
              <a:tr h="132971">
                <a:tc>
                  <a:txBody>
                    <a:bodyPr/>
                    <a:lstStyle/>
                    <a:p>
                      <a:pPr algn="l" fontAlgn="b"/>
                      <a:r>
                        <a:rPr lang="el-GR" sz="900" u="none" strike="noStrike">
                          <a:effectLst/>
                          <a:latin typeface="Arial Narrow" panose="020B0606020202030204" pitchFamily="34" charset="0"/>
                        </a:rPr>
                        <a:t>17/2020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Πετρελαίου θέρμανσης για τις εγκαταστάσεις του ΜΕΚΔΕ</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18.900,00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3340541430"/>
                  </a:ext>
                </a:extLst>
              </a:tr>
              <a:tr h="132971">
                <a:tc>
                  <a:txBody>
                    <a:bodyPr/>
                    <a:lstStyle/>
                    <a:p>
                      <a:pPr algn="l" fontAlgn="b"/>
                      <a:r>
                        <a:rPr lang="el-GR" sz="900" u="none" strike="noStrike">
                          <a:effectLst/>
                          <a:latin typeface="Arial Narrow" panose="020B0606020202030204" pitchFamily="34" charset="0"/>
                        </a:rPr>
                        <a:t>18/2020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Ταχυδρομικές υπηρεσίες</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18.400,73</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3235546637"/>
                  </a:ext>
                </a:extLst>
              </a:tr>
              <a:tr h="263237">
                <a:tc>
                  <a:txBody>
                    <a:bodyPr/>
                    <a:lstStyle/>
                    <a:p>
                      <a:pPr algn="l" fontAlgn="b"/>
                      <a:r>
                        <a:rPr lang="el-GR" sz="900" u="none" strike="noStrike">
                          <a:effectLst/>
                          <a:latin typeface="Arial Narrow" panose="020B0606020202030204" pitchFamily="34" charset="0"/>
                        </a:rPr>
                        <a:t>19/2020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του είδους με Α/Α 3 της υπ΄αριθμ. πρωτ. 19728/15-05-2020 πρόσκλησης για την κατεπείγουσα προμήθεια ειδών ατομικής υγιεινής/συλλογικής προστασίας από τη διάδοση του κορωνοϊού</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14.199,76</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995447878"/>
                  </a:ext>
                </a:extLst>
              </a:tr>
              <a:tr h="263237">
                <a:tc>
                  <a:txBody>
                    <a:bodyPr/>
                    <a:lstStyle/>
                    <a:p>
                      <a:pPr algn="l" fontAlgn="b"/>
                      <a:r>
                        <a:rPr lang="el-GR" sz="900" u="none" strike="noStrike">
                          <a:effectLst/>
                          <a:latin typeface="Arial Narrow" panose="020B0606020202030204" pitchFamily="34" charset="0"/>
                        </a:rPr>
                        <a:t>20/2020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Α/Α 5, Α/Α 6 και Α/Α 7 της υπ΄αριθμ. πρωτ. 19728/15-05-2020 πρόσκλησης για την κατεπείγουσα προμήθεια ειδών ατομικής υγιεινής/συλλογικής προστασίας από τη διάδοση του κο</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10.903,79</a:t>
                      </a:r>
                      <a:br>
                        <a:rPr lang="el-GR" sz="900" u="none" strike="noStrike">
                          <a:effectLst/>
                          <a:latin typeface="Arial Narrow" panose="020B0606020202030204" pitchFamily="34" charset="0"/>
                        </a:rPr>
                      </a:b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332232378"/>
                  </a:ext>
                </a:extLst>
              </a:tr>
              <a:tr h="263237">
                <a:tc>
                  <a:txBody>
                    <a:bodyPr/>
                    <a:lstStyle/>
                    <a:p>
                      <a:pPr algn="l" fontAlgn="b"/>
                      <a:r>
                        <a:rPr lang="el-GR" sz="900" u="none" strike="noStrike">
                          <a:effectLst/>
                          <a:latin typeface="Arial Narrow" panose="020B0606020202030204" pitchFamily="34" charset="0"/>
                        </a:rPr>
                        <a:t>21/2020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με Α/Α 1 και Α/Α 2 της υπ΄αριθμ. πρωτ. 19728/15-05-2020 πρόσκλησης για την κατεπείγουσα προμήθεια ειδών ατομικής υγιεινής/συλλογικής προστασίας </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16.960,00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627611126"/>
                  </a:ext>
                </a:extLst>
              </a:tr>
              <a:tr h="263237">
                <a:tc>
                  <a:txBody>
                    <a:bodyPr/>
                    <a:lstStyle/>
                    <a:p>
                      <a:pPr algn="l" fontAlgn="b"/>
                      <a:r>
                        <a:rPr lang="el-GR" sz="900" u="none" strike="noStrike">
                          <a:effectLst/>
                          <a:latin typeface="Arial Narrow" panose="020B0606020202030204" pitchFamily="34" charset="0"/>
                        </a:rPr>
                        <a:t>22/2020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του είδους με Α/Α 4 της υπ΄αριθμ. πρωτ. 19728/15-05-2020 πρόσκλησης για την κατεπείγουσα προμήθεια ειδών ατομικής υγιεινής/συλλογικής προστασίας από τη διάδ</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3.074,00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708009721"/>
                  </a:ext>
                </a:extLst>
              </a:tr>
              <a:tr h="132971">
                <a:tc>
                  <a:txBody>
                    <a:bodyPr/>
                    <a:lstStyle/>
                    <a:p>
                      <a:pPr algn="l" fontAlgn="b"/>
                      <a:r>
                        <a:rPr lang="el-GR" sz="900" u="none" strike="noStrike">
                          <a:effectLst/>
                          <a:latin typeface="Arial Narrow" panose="020B0606020202030204" pitchFamily="34" charset="0"/>
                        </a:rPr>
                        <a:t>23/2020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Προμήθεια ειδών ατομικής υγιεινής</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45.449,00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601468303"/>
                  </a:ext>
                </a:extLst>
              </a:tr>
              <a:tr h="132971">
                <a:tc>
                  <a:txBody>
                    <a:bodyPr/>
                    <a:lstStyle/>
                    <a:p>
                      <a:pPr algn="l" fontAlgn="b"/>
                      <a:r>
                        <a:rPr lang="el-GR" sz="900" u="none" strike="noStrike">
                          <a:effectLst/>
                          <a:latin typeface="Arial Narrow" panose="020B0606020202030204" pitchFamily="34" charset="0"/>
                        </a:rPr>
                        <a:t>24/2020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ΤΡΟΠΟΠΟΙΗΣΗ 13/2020 ΣΥΝΤΗΡΗΣΗ ΑΝΕΛΚΥΣΤΗΡΩΝ</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40.012,01</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811017609"/>
                  </a:ext>
                </a:extLst>
              </a:tr>
              <a:tr h="132971">
                <a:tc>
                  <a:txBody>
                    <a:bodyPr/>
                    <a:lstStyle/>
                    <a:p>
                      <a:pPr algn="l" fontAlgn="b"/>
                      <a:r>
                        <a:rPr lang="el-GR" sz="900" u="none" strike="noStrike">
                          <a:effectLst/>
                          <a:latin typeface="Arial Narrow" panose="020B0606020202030204" pitchFamily="34" charset="0"/>
                        </a:rPr>
                        <a:t>25/2020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Τροποποίηση της Σύμβασης με αριθμό 18/2020» (Έκτακ</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17.823,88</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581113222"/>
                  </a:ext>
                </a:extLst>
              </a:tr>
              <a:tr h="132971">
                <a:tc>
                  <a:txBody>
                    <a:bodyPr/>
                    <a:lstStyle/>
                    <a:p>
                      <a:pPr algn="l" fontAlgn="b"/>
                      <a:r>
                        <a:rPr lang="el-GR" sz="900" u="none" strike="noStrike">
                          <a:effectLst/>
                          <a:latin typeface="Arial Narrow" panose="020B0606020202030204" pitchFamily="34" charset="0"/>
                        </a:rPr>
                        <a:t>26/2020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Εργαστηριακού εξοπλισμού ΗΜΜΥ</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8.102,04</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3040596201"/>
                  </a:ext>
                </a:extLst>
              </a:tr>
              <a:tr h="132971">
                <a:tc>
                  <a:txBody>
                    <a:bodyPr/>
                    <a:lstStyle/>
                    <a:p>
                      <a:pPr algn="l" fontAlgn="b"/>
                      <a:r>
                        <a:rPr lang="el-GR" sz="900" u="none" strike="noStrike" dirty="0">
                          <a:effectLst/>
                          <a:latin typeface="Arial Narrow" panose="020B0606020202030204" pitchFamily="34" charset="0"/>
                        </a:rPr>
                        <a:t>27/2020</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a:effectLst/>
                          <a:latin typeface="Arial Narrow" panose="020B0606020202030204" pitchFamily="34" charset="0"/>
                        </a:rPr>
                        <a:t>Συμπληρωματική μετάφραση για τα κεφάλαια 1, 4, 5,</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dirty="0">
                          <a:effectLst/>
                          <a:latin typeface="Arial Narrow" panose="020B0606020202030204" pitchFamily="34" charset="0"/>
                        </a:rPr>
                        <a:t>1.581,00</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2307873297"/>
                  </a:ext>
                </a:extLst>
              </a:tr>
              <a:tr h="132971">
                <a:tc>
                  <a:txBody>
                    <a:bodyPr/>
                    <a:lstStyle/>
                    <a:p>
                      <a:pPr algn="l" fontAlgn="b"/>
                      <a:r>
                        <a:rPr lang="el-GR" sz="900" u="none" strike="noStrike" dirty="0">
                          <a:effectLst/>
                          <a:latin typeface="Arial Narrow" panose="020B0606020202030204" pitchFamily="34" charset="0"/>
                        </a:rPr>
                        <a:t>28/2020</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dirty="0">
                          <a:effectLst/>
                          <a:latin typeface="Arial Narrow" panose="020B0606020202030204" pitchFamily="34" charset="0"/>
                        </a:rPr>
                        <a:t>Συμπληρωματική μετάφραση για τα εισαγωγικά </a:t>
                      </a:r>
                      <a:r>
                        <a:rPr lang="el-GR" sz="900" u="none" strike="noStrike" dirty="0" err="1">
                          <a:effectLst/>
                          <a:latin typeface="Arial Narrow" panose="020B0606020202030204" pitchFamily="34" charset="0"/>
                        </a:rPr>
                        <a:t>σημειώμ</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a:effectLst/>
                          <a:latin typeface="Arial Narrow" panose="020B0606020202030204" pitchFamily="34" charset="0"/>
                        </a:rPr>
                        <a:t>2.418,00</a:t>
                      </a:r>
                      <a:endParaRPr lang="el-GR" sz="900" b="0" i="0" u="none" strike="noStrike">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760489564"/>
                  </a:ext>
                </a:extLst>
              </a:tr>
              <a:tr h="132971">
                <a:tc>
                  <a:txBody>
                    <a:bodyPr/>
                    <a:lstStyle/>
                    <a:p>
                      <a:pPr algn="l" fontAlgn="b"/>
                      <a:r>
                        <a:rPr lang="el-GR" sz="900" u="none" strike="noStrike" dirty="0">
                          <a:effectLst/>
                          <a:latin typeface="Arial Narrow" panose="020B0606020202030204" pitchFamily="34" charset="0"/>
                        </a:rPr>
                        <a:t>29/2020</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l" fontAlgn="b"/>
                      <a:r>
                        <a:rPr lang="el-GR" sz="900" u="none" strike="noStrike" dirty="0">
                          <a:effectLst/>
                          <a:latin typeface="Arial Narrow" panose="020B0606020202030204" pitchFamily="34" charset="0"/>
                        </a:rPr>
                        <a:t>Για την «Προμήθεια και εγκατάσταση νέου δικτυακού</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tc>
                  <a:txBody>
                    <a:bodyPr/>
                    <a:lstStyle/>
                    <a:p>
                      <a:pPr algn="r" fontAlgn="b"/>
                      <a:r>
                        <a:rPr lang="el-GR" sz="900" u="none" strike="noStrike" dirty="0">
                          <a:effectLst/>
                          <a:latin typeface="Arial Narrow" panose="020B0606020202030204" pitchFamily="34" charset="0"/>
                        </a:rPr>
                        <a:t>1.270.677,08</a:t>
                      </a:r>
                      <a:endParaRPr lang="el-GR" sz="900" b="0" i="0" u="none" strike="noStrike" dirty="0">
                        <a:solidFill>
                          <a:srgbClr val="000000"/>
                        </a:solidFill>
                        <a:effectLst/>
                        <a:latin typeface="Arial Narrow" panose="020B0606020202030204" pitchFamily="34" charset="0"/>
                      </a:endParaRPr>
                    </a:p>
                  </a:txBody>
                  <a:tcPr marL="2849" marR="2849" marT="2849" marB="0" anchor="b">
                    <a:solidFill>
                      <a:schemeClr val="bg1"/>
                    </a:solidFill>
                  </a:tcPr>
                </a:tc>
                <a:extLst>
                  <a:ext uri="{0D108BD9-81ED-4DB2-BD59-A6C34878D82A}">
                    <a16:rowId xmlns:a16="http://schemas.microsoft.com/office/drawing/2014/main" val="1434890873"/>
                  </a:ext>
                </a:extLst>
              </a:tr>
            </a:tbl>
          </a:graphicData>
        </a:graphic>
      </p:graphicFrame>
      <p:sp>
        <p:nvSpPr>
          <p:cNvPr id="2" name="Slide Number Placeholder 1">
            <a:extLst>
              <a:ext uri="{FF2B5EF4-FFF2-40B4-BE49-F238E27FC236}">
                <a16:creationId xmlns:a16="http://schemas.microsoft.com/office/drawing/2014/main" id="{B03CECAC-4F17-41E1-88E6-31D900BF73D2}"/>
              </a:ext>
            </a:extLst>
          </p:cNvPr>
          <p:cNvSpPr>
            <a:spLocks noGrp="1"/>
          </p:cNvSpPr>
          <p:nvPr>
            <p:ph type="sldNum" sz="quarter" idx="12"/>
          </p:nvPr>
        </p:nvSpPr>
        <p:spPr/>
        <p:txBody>
          <a:bodyPr/>
          <a:lstStyle/>
          <a:p>
            <a:fld id="{6D22F896-40B5-4ADD-8801-0D06FADFA095}" type="slidenum">
              <a:rPr lang="en-US" smtClean="0"/>
              <a:t>4</a:t>
            </a:fld>
            <a:endParaRPr lang="en-US" dirty="0"/>
          </a:p>
        </p:txBody>
      </p:sp>
      <p:sp>
        <p:nvSpPr>
          <p:cNvPr id="7" name="Title 1">
            <a:extLst>
              <a:ext uri="{FF2B5EF4-FFF2-40B4-BE49-F238E27FC236}">
                <a16:creationId xmlns:a16="http://schemas.microsoft.com/office/drawing/2014/main" id="{6CA193A6-93FF-4DB6-85BC-4AC3234E7726}"/>
              </a:ext>
            </a:extLst>
          </p:cNvPr>
          <p:cNvSpPr txBox="1">
            <a:spLocks/>
          </p:cNvSpPr>
          <p:nvPr/>
        </p:nvSpPr>
        <p:spPr>
          <a:xfrm>
            <a:off x="0" y="0"/>
            <a:ext cx="12192000" cy="570452"/>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l-GR" sz="2800" b="1" dirty="0">
                <a:latin typeface="Arial Narrow" panose="020B0606020202030204" pitchFamily="34" charset="0"/>
              </a:rPr>
              <a:t>Υ</a:t>
            </a:r>
            <a:r>
              <a:rPr lang="el-GR" altLang="el-GR" sz="2800" b="1" dirty="0">
                <a:latin typeface="Arial Narrow" panose="020B0606020202030204" pitchFamily="34" charset="0"/>
              </a:rPr>
              <a:t>π</a:t>
            </a:r>
            <a:r>
              <a:rPr lang="en-US" altLang="el-GR" sz="2800" b="1" dirty="0">
                <a:latin typeface="Arial Narrow" panose="020B0606020202030204" pitchFamily="34" charset="0"/>
              </a:rPr>
              <a:t>ο</a:t>
            </a:r>
            <a:r>
              <a:rPr lang="el-GR" altLang="el-GR" sz="2800" b="1" dirty="0">
                <a:latin typeface="Arial Narrow" panose="020B0606020202030204" pitchFamily="34" charset="0"/>
              </a:rPr>
              <a:t>γ</a:t>
            </a:r>
            <a:r>
              <a:rPr lang="en-US" altLang="el-GR" sz="2800" b="1" dirty="0">
                <a:latin typeface="Arial Narrow" panose="020B0606020202030204" pitchFamily="34" charset="0"/>
              </a:rPr>
              <a:t>ρ</a:t>
            </a:r>
            <a:r>
              <a:rPr lang="el-GR" altLang="el-GR" sz="2800" b="1" dirty="0">
                <a:latin typeface="Arial Narrow" panose="020B0606020202030204" pitchFamily="34" charset="0"/>
              </a:rPr>
              <a:t>α</a:t>
            </a:r>
            <a:r>
              <a:rPr lang="en-US" altLang="el-GR" sz="2800" b="1" dirty="0">
                <a:latin typeface="Arial Narrow" panose="020B0606020202030204" pitchFamily="34" charset="0"/>
              </a:rPr>
              <a:t>φ</a:t>
            </a:r>
            <a:r>
              <a:rPr lang="el-GR" altLang="el-GR" sz="2800" b="1" dirty="0">
                <a:latin typeface="Arial Narrow" panose="020B0606020202030204" pitchFamily="34" charset="0"/>
              </a:rPr>
              <a:t>ε</a:t>
            </a:r>
            <a:r>
              <a:rPr lang="en-US" altLang="el-GR" sz="2800" b="1" dirty="0">
                <a:latin typeface="Arial Narrow" panose="020B0606020202030204" pitchFamily="34" charset="0"/>
              </a:rPr>
              <a:t>ί</a:t>
            </a:r>
            <a:r>
              <a:rPr lang="el-GR" altLang="el-GR" sz="2800" b="1" dirty="0">
                <a:latin typeface="Arial Narrow" panose="020B0606020202030204" pitchFamily="34" charset="0"/>
              </a:rPr>
              <a:t>σ</a:t>
            </a:r>
            <a:r>
              <a:rPr lang="en-US" altLang="el-GR" sz="2800" b="1" dirty="0">
                <a:latin typeface="Arial Narrow" panose="020B0606020202030204" pitchFamily="34" charset="0"/>
              </a:rPr>
              <a:t>ε</a:t>
            </a:r>
            <a:r>
              <a:rPr lang="el-GR" altLang="el-GR" sz="2800" b="1" dirty="0">
                <a:latin typeface="Arial Narrow" panose="020B0606020202030204" pitchFamily="34" charset="0"/>
              </a:rPr>
              <a:t>ς</a:t>
            </a:r>
            <a:r>
              <a:rPr lang="en-US" altLang="el-GR" sz="2800" b="1" dirty="0">
                <a:latin typeface="Arial Narrow" panose="020B0606020202030204" pitchFamily="34" charset="0"/>
              </a:rPr>
              <a:t> </a:t>
            </a:r>
            <a:r>
              <a:rPr lang="el-GR" altLang="el-GR" sz="2800" b="1" dirty="0">
                <a:latin typeface="Arial Narrow" panose="020B0606020202030204" pitchFamily="34" charset="0"/>
              </a:rPr>
              <a:t>σ</a:t>
            </a:r>
            <a:r>
              <a:rPr lang="en-US" altLang="el-GR" sz="2800" b="1" dirty="0">
                <a:latin typeface="Arial Narrow" panose="020B0606020202030204" pitchFamily="34" charset="0"/>
              </a:rPr>
              <a:t>υ</a:t>
            </a:r>
            <a:r>
              <a:rPr lang="el-GR" altLang="el-GR" sz="2800" b="1" dirty="0">
                <a:latin typeface="Arial Narrow" panose="020B0606020202030204" pitchFamily="34" charset="0"/>
              </a:rPr>
              <a:t>μ</a:t>
            </a:r>
            <a:r>
              <a:rPr lang="en-US" altLang="el-GR" sz="2800" b="1" dirty="0">
                <a:latin typeface="Arial Narrow" panose="020B0606020202030204" pitchFamily="34" charset="0"/>
              </a:rPr>
              <a:t>β</a:t>
            </a:r>
            <a:r>
              <a:rPr lang="el-GR" altLang="el-GR" sz="2800" b="1" dirty="0">
                <a:latin typeface="Arial Narrow" panose="020B0606020202030204" pitchFamily="34" charset="0"/>
              </a:rPr>
              <a:t>ά</a:t>
            </a:r>
            <a:r>
              <a:rPr lang="en-US" altLang="el-GR" sz="2800" b="1" dirty="0">
                <a:latin typeface="Arial Narrow" panose="020B0606020202030204" pitchFamily="34" charset="0"/>
              </a:rPr>
              <a:t>σ</a:t>
            </a:r>
            <a:r>
              <a:rPr lang="el-GR" altLang="el-GR" sz="2800" b="1" dirty="0">
                <a:latin typeface="Arial Narrow" panose="020B0606020202030204" pitchFamily="34" charset="0"/>
              </a:rPr>
              <a:t>ε</a:t>
            </a:r>
            <a:r>
              <a:rPr lang="en-US" altLang="el-GR" sz="2800" b="1" dirty="0">
                <a:latin typeface="Arial Narrow" panose="020B0606020202030204" pitchFamily="34" charset="0"/>
              </a:rPr>
              <a:t>ι</a:t>
            </a:r>
            <a:r>
              <a:rPr lang="el-GR" altLang="el-GR" sz="2800" b="1" dirty="0">
                <a:latin typeface="Arial Narrow" panose="020B0606020202030204" pitchFamily="34" charset="0"/>
              </a:rPr>
              <a:t>ς</a:t>
            </a:r>
            <a:r>
              <a:rPr lang="en-US" altLang="el-GR" sz="2800" b="1" dirty="0">
                <a:latin typeface="Arial Narrow" panose="020B0606020202030204" pitchFamily="34" charset="0"/>
              </a:rPr>
              <a:t> 2020</a:t>
            </a:r>
            <a:endParaRPr lang="el-GR" altLang="el-GR" sz="2800" b="1" dirty="0">
              <a:latin typeface="Arial Narrow" panose="020B0606020202030204" pitchFamily="34" charset="0"/>
            </a:endParaRPr>
          </a:p>
        </p:txBody>
      </p:sp>
    </p:spTree>
    <p:extLst>
      <p:ext uri="{BB962C8B-B14F-4D97-AF65-F5344CB8AC3E}">
        <p14:creationId xmlns:p14="http://schemas.microsoft.com/office/powerpoint/2010/main" val="37415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8F706DD-77E4-45B9-A65C-C9A9AF7F0E60}"/>
              </a:ext>
            </a:extLst>
          </p:cNvPr>
          <p:cNvGraphicFramePr>
            <a:graphicFrameLocks noGrp="1"/>
          </p:cNvGraphicFramePr>
          <p:nvPr>
            <p:extLst>
              <p:ext uri="{D42A27DB-BD31-4B8C-83A1-F6EECF244321}">
                <p14:modId xmlns:p14="http://schemas.microsoft.com/office/powerpoint/2010/main" val="259085300"/>
              </p:ext>
            </p:extLst>
          </p:nvPr>
        </p:nvGraphicFramePr>
        <p:xfrm>
          <a:off x="838201" y="785513"/>
          <a:ext cx="10321210" cy="5492291"/>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150201">
                  <a:extLst>
                    <a:ext uri="{9D8B030D-6E8A-4147-A177-3AD203B41FA5}">
                      <a16:colId xmlns:a16="http://schemas.microsoft.com/office/drawing/2014/main" val="2033949969"/>
                    </a:ext>
                  </a:extLst>
                </a:gridCol>
                <a:gridCol w="7139805">
                  <a:extLst>
                    <a:ext uri="{9D8B030D-6E8A-4147-A177-3AD203B41FA5}">
                      <a16:colId xmlns:a16="http://schemas.microsoft.com/office/drawing/2014/main" val="1021677751"/>
                    </a:ext>
                  </a:extLst>
                </a:gridCol>
                <a:gridCol w="2031204">
                  <a:extLst>
                    <a:ext uri="{9D8B030D-6E8A-4147-A177-3AD203B41FA5}">
                      <a16:colId xmlns:a16="http://schemas.microsoft.com/office/drawing/2014/main" val="1236608044"/>
                    </a:ext>
                  </a:extLst>
                </a:gridCol>
              </a:tblGrid>
              <a:tr h="167885">
                <a:tc>
                  <a:txBody>
                    <a:bodyPr/>
                    <a:lstStyle/>
                    <a:p>
                      <a:pPr algn="l" fontAlgn="b"/>
                      <a:r>
                        <a:rPr lang="el-GR" sz="900" u="none" strike="noStrike" dirty="0">
                          <a:effectLst/>
                        </a:rPr>
                        <a:t>30/2020</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Εγκατάσταση συστήματος πυρανίχνευσης</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13.052,24</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797601859"/>
                  </a:ext>
                </a:extLst>
              </a:tr>
              <a:tr h="167885">
                <a:tc>
                  <a:txBody>
                    <a:bodyPr/>
                    <a:lstStyle/>
                    <a:p>
                      <a:pPr algn="l" fontAlgn="b"/>
                      <a:r>
                        <a:rPr lang="el-GR" sz="900" u="none" strike="noStrike">
                          <a:effectLst/>
                        </a:rPr>
                        <a:t>31/2020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Υπηρεσίες ασφάλισης υπηρεσιακών οχημάτων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3.110,06</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188599058"/>
                  </a:ext>
                </a:extLst>
              </a:tr>
              <a:tr h="167885">
                <a:tc>
                  <a:txBody>
                    <a:bodyPr/>
                    <a:lstStyle/>
                    <a:p>
                      <a:pPr algn="l" fontAlgn="b"/>
                      <a:r>
                        <a:rPr lang="el-GR" sz="900" u="none" strike="noStrike">
                          <a:effectLst/>
                        </a:rPr>
                        <a:t>32/2020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Προμήθεια αδειών χρήσης για Webex</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23.019,36</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762470136"/>
                  </a:ext>
                </a:extLst>
              </a:tr>
              <a:tr h="167885">
                <a:tc>
                  <a:txBody>
                    <a:bodyPr/>
                    <a:lstStyle/>
                    <a:p>
                      <a:pPr algn="l" fontAlgn="b"/>
                      <a:r>
                        <a:rPr lang="el-GR" sz="900" u="none" strike="noStrike">
                          <a:effectLst/>
                        </a:rPr>
                        <a:t>33/2020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Λογισμικό ηλεκτρομηχανολογικών μελετών της ΔΤΥ</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4.346,20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400122617"/>
                  </a:ext>
                </a:extLst>
              </a:tr>
              <a:tr h="241517">
                <a:tc>
                  <a:txBody>
                    <a:bodyPr/>
                    <a:lstStyle/>
                    <a:p>
                      <a:pPr algn="l" fontAlgn="b"/>
                      <a:r>
                        <a:rPr lang="el-GR" sz="900" u="none" strike="noStrike">
                          <a:effectLst/>
                        </a:rPr>
                        <a:t>34/2020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dirty="0">
                          <a:effectLst/>
                        </a:rPr>
                        <a:t>Για την παροχή υπηρεσιών μεταφοράς του Ιστορικού Αρχείου Λαυρίου</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23.560,00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722031442"/>
                  </a:ext>
                </a:extLst>
              </a:tr>
              <a:tr h="167885">
                <a:tc>
                  <a:txBody>
                    <a:bodyPr/>
                    <a:lstStyle/>
                    <a:p>
                      <a:pPr algn="l" fontAlgn="b"/>
                      <a:r>
                        <a:rPr lang="el-GR" sz="900" u="none" strike="noStrike">
                          <a:effectLst/>
                        </a:rPr>
                        <a:t>35/2020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Για την παροχή υπηρεσιών ανανέωσης της συνδρομής σ</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8.496,48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985591676"/>
                  </a:ext>
                </a:extLst>
              </a:tr>
              <a:tr h="167885">
                <a:tc>
                  <a:txBody>
                    <a:bodyPr/>
                    <a:lstStyle/>
                    <a:p>
                      <a:pPr algn="l" fontAlgn="b"/>
                      <a:r>
                        <a:rPr lang="el-GR" sz="900" u="none" strike="noStrike">
                          <a:effectLst/>
                        </a:rPr>
                        <a:t>36/2020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Για την υπηρεσία αποκατάστασης καλής λειτουργίας Ι</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3.348,00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303350763"/>
                  </a:ext>
                </a:extLst>
              </a:tr>
              <a:tr h="167885">
                <a:tc>
                  <a:txBody>
                    <a:bodyPr/>
                    <a:lstStyle/>
                    <a:p>
                      <a:pPr algn="l" fontAlgn="b"/>
                      <a:r>
                        <a:rPr lang="el-GR" sz="900" u="none" strike="noStrike">
                          <a:effectLst/>
                        </a:rPr>
                        <a:t>37/2020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Προμήθεια πετρελαίου κίνησης</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28.928,00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652301148"/>
                  </a:ext>
                </a:extLst>
              </a:tr>
              <a:tr h="167885">
                <a:tc>
                  <a:txBody>
                    <a:bodyPr/>
                    <a:lstStyle/>
                    <a:p>
                      <a:pPr algn="l" fontAlgn="b"/>
                      <a:r>
                        <a:rPr lang="el-GR" sz="900" u="none" strike="noStrike">
                          <a:effectLst/>
                        </a:rPr>
                        <a:t>38/2020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Για την προμήθεια α) κυψελίδας μέτρησης φορτίων (l</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9.031,68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4092617557"/>
                  </a:ext>
                </a:extLst>
              </a:tr>
              <a:tr h="167885">
                <a:tc>
                  <a:txBody>
                    <a:bodyPr/>
                    <a:lstStyle/>
                    <a:p>
                      <a:pPr algn="l" fontAlgn="b"/>
                      <a:r>
                        <a:rPr lang="el-GR" sz="900" u="none" strike="noStrike">
                          <a:effectLst/>
                        </a:rPr>
                        <a:t>39/2020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dirty="0">
                          <a:effectLst/>
                        </a:rPr>
                        <a:t>Τροποποίηση της </a:t>
                      </a:r>
                      <a:r>
                        <a:rPr lang="el-GR" sz="900" u="none" strike="noStrike" dirty="0" err="1">
                          <a:effectLst/>
                        </a:rPr>
                        <a:t>υπ΄αριθμ</a:t>
                      </a:r>
                      <a:r>
                        <a:rPr lang="el-GR" sz="900" u="none" strike="noStrike" dirty="0">
                          <a:effectLst/>
                        </a:rPr>
                        <a:t>. 36/2019 σύμβασης</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699,98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4028490816"/>
                  </a:ext>
                </a:extLst>
              </a:tr>
              <a:tr h="167885">
                <a:tc>
                  <a:txBody>
                    <a:bodyPr/>
                    <a:lstStyle/>
                    <a:p>
                      <a:pPr algn="l" fontAlgn="b"/>
                      <a:r>
                        <a:rPr lang="el-GR" sz="900" u="none" strike="noStrike">
                          <a:effectLst/>
                        </a:rPr>
                        <a:t>40/2020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Για την προμήθεια του είδους με Α/Α 4 της υπ’ αριθ</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38.192,00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1090814368"/>
                  </a:ext>
                </a:extLst>
              </a:tr>
              <a:tr h="167885">
                <a:tc>
                  <a:txBody>
                    <a:bodyPr/>
                    <a:lstStyle/>
                    <a:p>
                      <a:pPr algn="l" fontAlgn="b"/>
                      <a:r>
                        <a:rPr lang="el-GR" sz="900" u="none" strike="noStrike">
                          <a:effectLst/>
                        </a:rPr>
                        <a:t>41/2020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Για την προμήθεια των ειδών με Α/Α 1, 2, 5, 6 της</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26.843,23</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1149775014"/>
                  </a:ext>
                </a:extLst>
              </a:tr>
              <a:tr h="167885">
                <a:tc>
                  <a:txBody>
                    <a:bodyPr/>
                    <a:lstStyle/>
                    <a:p>
                      <a:pPr algn="l" fontAlgn="b"/>
                      <a:r>
                        <a:rPr lang="el-GR" sz="900" u="none" strike="noStrike">
                          <a:effectLst/>
                        </a:rPr>
                        <a:t>42/2020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Κόλλες εξετάσεων ΣΕΜΦΕ</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5.949,15</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031719158"/>
                  </a:ext>
                </a:extLst>
              </a:tr>
              <a:tr h="167885">
                <a:tc>
                  <a:txBody>
                    <a:bodyPr/>
                    <a:lstStyle/>
                    <a:p>
                      <a:pPr algn="l" fontAlgn="b"/>
                      <a:r>
                        <a:rPr lang="el-GR" sz="900" u="none" strike="noStrike">
                          <a:effectLst/>
                        </a:rPr>
                        <a:t>43/2020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Ταχυδρομικές υπηρεσίες στο πλαίσιο των αναγκών των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32.111,54</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507336632"/>
                  </a:ext>
                </a:extLst>
              </a:tr>
              <a:tr h="167885">
                <a:tc>
                  <a:txBody>
                    <a:bodyPr/>
                    <a:lstStyle/>
                    <a:p>
                      <a:pPr algn="l" fontAlgn="b"/>
                      <a:r>
                        <a:rPr lang="el-GR" sz="900" u="none" strike="noStrike">
                          <a:effectLst/>
                        </a:rPr>
                        <a:t>44/2020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ΤΡΟΠΟΠΟΙΗΣΗ ΤΗΣ ΣΥΜΒΑΣΗΣ ΜΕ ΑΡΙΘΜΟ 31/2020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173,38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1242550726"/>
                  </a:ext>
                </a:extLst>
              </a:tr>
              <a:tr h="167885">
                <a:tc>
                  <a:txBody>
                    <a:bodyPr/>
                    <a:lstStyle/>
                    <a:p>
                      <a:pPr algn="l" fontAlgn="b"/>
                      <a:r>
                        <a:rPr lang="el-GR" sz="900" u="none" strike="noStrike">
                          <a:effectLst/>
                        </a:rPr>
                        <a:t>45/2020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Ανανέωση του ετήσιου δικαιώματος λήψης νέω MATLAB</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19.033,08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4283205543"/>
                  </a:ext>
                </a:extLst>
              </a:tr>
              <a:tr h="167885">
                <a:tc>
                  <a:txBody>
                    <a:bodyPr/>
                    <a:lstStyle/>
                    <a:p>
                      <a:pPr algn="l" fontAlgn="b"/>
                      <a:r>
                        <a:rPr lang="el-GR" sz="900" u="none" strike="noStrike">
                          <a:effectLst/>
                        </a:rPr>
                        <a:t>46/2020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ΠΡΟΜΗΘΕΙΑ 2 ΖΕΥΓΩΝ ΣΙΑΓΩΝΩΝ ΑΡΠΑΓΩΝ ΤΩΝ ΣΕΡΒΟΥΔΡΑΥ</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6.993,60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217013346"/>
                  </a:ext>
                </a:extLst>
              </a:tr>
              <a:tr h="167885">
                <a:tc>
                  <a:txBody>
                    <a:bodyPr/>
                    <a:lstStyle/>
                    <a:p>
                      <a:pPr algn="l" fontAlgn="b"/>
                      <a:r>
                        <a:rPr lang="el-GR" sz="900" u="none" strike="noStrike">
                          <a:effectLst/>
                        </a:rPr>
                        <a:t>47/2020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ΤΡΟΠΟΠΟΙΗΣΗ ΤΗΣ ΣΥΜΒΑΣΗΣ 34/2018 (ΚΑΘΑΡΙΣΜΟΣ ΚΤΙΡΙΩΝ)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288.000,00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845740295"/>
                  </a:ext>
                </a:extLst>
              </a:tr>
              <a:tr h="167885">
                <a:tc>
                  <a:txBody>
                    <a:bodyPr/>
                    <a:lstStyle/>
                    <a:p>
                      <a:pPr algn="l" fontAlgn="b"/>
                      <a:r>
                        <a:rPr lang="el-GR" sz="900" u="none" strike="noStrike">
                          <a:effectLst/>
                        </a:rPr>
                        <a:t>48/2020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Για την επισκευή οχτώ υπηρεσιακών οχημάτων του ΕΜΠ</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9.778,10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378728046"/>
                  </a:ext>
                </a:extLst>
              </a:tr>
              <a:tr h="167885">
                <a:tc>
                  <a:txBody>
                    <a:bodyPr/>
                    <a:lstStyle/>
                    <a:p>
                      <a:pPr algn="l" fontAlgn="b"/>
                      <a:r>
                        <a:rPr lang="el-GR" sz="900" u="none" strike="noStrike">
                          <a:effectLst/>
                        </a:rPr>
                        <a:t>49/2020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dirty="0">
                          <a:effectLst/>
                        </a:rPr>
                        <a:t>ΓΙΑ ΤΗΝ ΠΡΟΜΗΘΕΙΑ ΣΑΡΑΝΤΑ ΤΕΣΣΑΡΩΝ (44) ΤΕΜΑΧΙΩΝ Ε</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4.532,80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4231230194"/>
                  </a:ext>
                </a:extLst>
              </a:tr>
              <a:tr h="167885">
                <a:tc>
                  <a:txBody>
                    <a:bodyPr/>
                    <a:lstStyle/>
                    <a:p>
                      <a:pPr algn="l" fontAlgn="b"/>
                      <a:r>
                        <a:rPr lang="el-GR" sz="900" u="none" strike="noStrike">
                          <a:effectLst/>
                        </a:rPr>
                        <a:t>50/2020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Εξειδικευμένες υπηρεσίες συνολικής συντήρησης των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9.597,60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746996220"/>
                  </a:ext>
                </a:extLst>
              </a:tr>
              <a:tr h="167885">
                <a:tc>
                  <a:txBody>
                    <a:bodyPr/>
                    <a:lstStyle/>
                    <a:p>
                      <a:pPr algn="l" fontAlgn="b"/>
                      <a:r>
                        <a:rPr lang="el-GR" sz="900" u="none" strike="noStrike">
                          <a:effectLst/>
                        </a:rPr>
                        <a:t>51/2020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Παροχή εξειδικευμένων συμβουλευτικών νομικών υπηρεσιών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8.060,00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1294509891"/>
                  </a:ext>
                </a:extLst>
              </a:tr>
              <a:tr h="167885">
                <a:tc>
                  <a:txBody>
                    <a:bodyPr/>
                    <a:lstStyle/>
                    <a:p>
                      <a:pPr algn="l" fontAlgn="b"/>
                      <a:r>
                        <a:rPr lang="el-GR" sz="900" u="none" strike="noStrike">
                          <a:effectLst/>
                        </a:rPr>
                        <a:t>52/2020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Παροχή υπηρεσιών συνδρομής σε Νομική Βάση Δεδομέν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5.000,00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685797162"/>
                  </a:ext>
                </a:extLst>
              </a:tr>
              <a:tr h="167885">
                <a:tc>
                  <a:txBody>
                    <a:bodyPr/>
                    <a:lstStyle/>
                    <a:p>
                      <a:pPr algn="l" fontAlgn="b"/>
                      <a:r>
                        <a:rPr lang="el-GR" sz="900" u="none" strike="noStrike">
                          <a:effectLst/>
                        </a:rPr>
                        <a:t>53/2020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Ανανέωση του δικαιώματος λήψης νέων εκδό ABAQUS</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22.495,48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412642673"/>
                  </a:ext>
                </a:extLst>
              </a:tr>
              <a:tr h="241517">
                <a:tc>
                  <a:txBody>
                    <a:bodyPr/>
                    <a:lstStyle/>
                    <a:p>
                      <a:pPr algn="l" fontAlgn="b"/>
                      <a:r>
                        <a:rPr lang="el-GR" sz="900" u="none" strike="noStrike">
                          <a:effectLst/>
                        </a:rPr>
                        <a:t>54/2020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Επισκευές και συντήρηση για την λειτουργία των κτηρίων και εγκαταστάσεων του Ιδρύματος</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397.917,39</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800403794"/>
                  </a:ext>
                </a:extLst>
              </a:tr>
              <a:tr h="167885">
                <a:tc>
                  <a:txBody>
                    <a:bodyPr/>
                    <a:lstStyle/>
                    <a:p>
                      <a:pPr algn="l" fontAlgn="b"/>
                      <a:r>
                        <a:rPr lang="el-GR" sz="900" u="none" strike="noStrike">
                          <a:effectLst/>
                        </a:rPr>
                        <a:t>55/2020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Υπηρεσίες συντήρησης χώρων Πρασίνου </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111.944,05</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2267530109"/>
                  </a:ext>
                </a:extLst>
              </a:tr>
              <a:tr h="167885">
                <a:tc>
                  <a:txBody>
                    <a:bodyPr/>
                    <a:lstStyle/>
                    <a:p>
                      <a:pPr algn="l" fontAlgn="b"/>
                      <a:r>
                        <a:rPr lang="el-GR" sz="900" u="none" strike="noStrike">
                          <a:effectLst/>
                        </a:rPr>
                        <a:t>56/2020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Ανταλλακτικά συσκευής D8 Focus για ΜΜΜ</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6.052,38</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162481737"/>
                  </a:ext>
                </a:extLst>
              </a:tr>
              <a:tr h="167885">
                <a:tc>
                  <a:txBody>
                    <a:bodyPr/>
                    <a:lstStyle/>
                    <a:p>
                      <a:pPr algn="l" fontAlgn="b"/>
                      <a:r>
                        <a:rPr lang="el-GR" sz="900" u="none" strike="noStrike">
                          <a:effectLst/>
                        </a:rPr>
                        <a:t>57/2020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Προμήθεια οπτικών κυψελίδων</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a:effectLst/>
                        </a:rPr>
                        <a:t>471,20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865189866"/>
                  </a:ext>
                </a:extLst>
              </a:tr>
              <a:tr h="476362">
                <a:tc>
                  <a:txBody>
                    <a:bodyPr/>
                    <a:lstStyle/>
                    <a:p>
                      <a:pPr algn="l" fontAlgn="b"/>
                      <a:r>
                        <a:rPr lang="el-GR" sz="900" u="none" strike="noStrike">
                          <a:effectLst/>
                        </a:rPr>
                        <a:t>58/2020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a:effectLst/>
                        </a:rPr>
                        <a:t>Μίσθωση  τουριστικών  λεωφορείων  (πούλμαν)  για  την  πραγματοποίηση, </a:t>
                      </a:r>
                      <a:br>
                        <a:rPr lang="el-GR" sz="900" u="none" strike="noStrike">
                          <a:effectLst/>
                        </a:rPr>
                      </a:br>
                      <a:r>
                        <a:rPr lang="el-GR" sz="900" u="none" strike="noStrike">
                          <a:effectLst/>
                        </a:rPr>
                        <a:t>Εκπαιδευτικών οδικών εκδρομών και Πρακτικών Ασκήσεων φοιτητών του Ιδρύματος</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dirty="0">
                          <a:effectLst/>
                        </a:rPr>
                        <a:t>51.215,99</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3947404650"/>
                  </a:ext>
                </a:extLst>
              </a:tr>
              <a:tr h="167885">
                <a:tc>
                  <a:txBody>
                    <a:bodyPr/>
                    <a:lstStyle/>
                    <a:p>
                      <a:pPr algn="l" fontAlgn="b"/>
                      <a:r>
                        <a:rPr lang="el-GR" sz="900" u="none" strike="noStrike">
                          <a:effectLst/>
                        </a:rPr>
                        <a:t>59/2020</a:t>
                      </a:r>
                      <a:endParaRPr lang="el-GR" sz="900" b="0" i="0" u="none" strike="noStrike">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l" fontAlgn="b"/>
                      <a:r>
                        <a:rPr lang="el-GR" sz="900" u="none" strike="noStrike" dirty="0">
                          <a:effectLst/>
                        </a:rPr>
                        <a:t>Τροποποίηση της </a:t>
                      </a:r>
                      <a:r>
                        <a:rPr lang="el-GR" sz="900" u="none" strike="noStrike" dirty="0" err="1">
                          <a:effectLst/>
                        </a:rPr>
                        <a:t>υπ΄αριθμ</a:t>
                      </a:r>
                      <a:r>
                        <a:rPr lang="el-GR" sz="900" u="none" strike="noStrike" dirty="0">
                          <a:effectLst/>
                        </a:rPr>
                        <a:t> 30/2020 σύμβασης </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tc>
                  <a:txBody>
                    <a:bodyPr/>
                    <a:lstStyle/>
                    <a:p>
                      <a:pPr algn="r" fontAlgn="b"/>
                      <a:r>
                        <a:rPr lang="el-GR" sz="900" u="none" strike="noStrike" dirty="0">
                          <a:effectLst/>
                        </a:rPr>
                        <a:t>756,40</a:t>
                      </a:r>
                      <a:endParaRPr lang="el-GR" sz="900" b="0" i="0" u="none" strike="noStrike" dirty="0">
                        <a:solidFill>
                          <a:srgbClr val="000000"/>
                        </a:solidFill>
                        <a:effectLst/>
                        <a:latin typeface="Calibri" panose="020F0502020204030204" pitchFamily="34" charset="0"/>
                      </a:endParaRPr>
                    </a:p>
                  </a:txBody>
                  <a:tcPr marL="5676" marR="5676" marT="5676" marB="0" anchor="b">
                    <a:solidFill>
                      <a:schemeClr val="bg1"/>
                    </a:solidFill>
                  </a:tcPr>
                </a:tc>
                <a:extLst>
                  <a:ext uri="{0D108BD9-81ED-4DB2-BD59-A6C34878D82A}">
                    <a16:rowId xmlns:a16="http://schemas.microsoft.com/office/drawing/2014/main" val="1012737620"/>
                  </a:ext>
                </a:extLst>
              </a:tr>
            </a:tbl>
          </a:graphicData>
        </a:graphic>
      </p:graphicFrame>
      <p:sp>
        <p:nvSpPr>
          <p:cNvPr id="4" name="Slide Number Placeholder 3">
            <a:extLst>
              <a:ext uri="{FF2B5EF4-FFF2-40B4-BE49-F238E27FC236}">
                <a16:creationId xmlns:a16="http://schemas.microsoft.com/office/drawing/2014/main" id="{4C78966A-03E7-44B6-BF3D-17E82258BF01}"/>
              </a:ext>
            </a:extLst>
          </p:cNvPr>
          <p:cNvSpPr>
            <a:spLocks noGrp="1"/>
          </p:cNvSpPr>
          <p:nvPr>
            <p:ph type="sldNum" sz="quarter" idx="12"/>
          </p:nvPr>
        </p:nvSpPr>
        <p:spPr/>
        <p:txBody>
          <a:bodyPr/>
          <a:lstStyle/>
          <a:p>
            <a:fld id="{6D22F896-40B5-4ADD-8801-0D06FADFA095}" type="slidenum">
              <a:rPr lang="en-US" smtClean="0"/>
              <a:t>5</a:t>
            </a:fld>
            <a:endParaRPr lang="en-US" dirty="0"/>
          </a:p>
        </p:txBody>
      </p:sp>
      <p:sp>
        <p:nvSpPr>
          <p:cNvPr id="6" name="Title 1">
            <a:extLst>
              <a:ext uri="{FF2B5EF4-FFF2-40B4-BE49-F238E27FC236}">
                <a16:creationId xmlns:a16="http://schemas.microsoft.com/office/drawing/2014/main" id="{7969A246-018B-44C1-B83D-83C715F744F8}"/>
              </a:ext>
            </a:extLst>
          </p:cNvPr>
          <p:cNvSpPr txBox="1">
            <a:spLocks/>
          </p:cNvSpPr>
          <p:nvPr/>
        </p:nvSpPr>
        <p:spPr>
          <a:xfrm>
            <a:off x="0" y="0"/>
            <a:ext cx="12192000" cy="570452"/>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l-GR" sz="2800" b="1" dirty="0">
                <a:latin typeface="Arial Narrow" panose="020B0606020202030204" pitchFamily="34" charset="0"/>
              </a:rPr>
              <a:t>Υ</a:t>
            </a:r>
            <a:r>
              <a:rPr lang="el-GR" altLang="el-GR" sz="2800" b="1" dirty="0">
                <a:latin typeface="Arial Narrow" panose="020B0606020202030204" pitchFamily="34" charset="0"/>
              </a:rPr>
              <a:t>π</a:t>
            </a:r>
            <a:r>
              <a:rPr lang="en-US" altLang="el-GR" sz="2800" b="1" dirty="0">
                <a:latin typeface="Arial Narrow" panose="020B0606020202030204" pitchFamily="34" charset="0"/>
              </a:rPr>
              <a:t>ο</a:t>
            </a:r>
            <a:r>
              <a:rPr lang="el-GR" altLang="el-GR" sz="2800" b="1" dirty="0">
                <a:latin typeface="Arial Narrow" panose="020B0606020202030204" pitchFamily="34" charset="0"/>
              </a:rPr>
              <a:t>γ</a:t>
            </a:r>
            <a:r>
              <a:rPr lang="en-US" altLang="el-GR" sz="2800" b="1" dirty="0">
                <a:latin typeface="Arial Narrow" panose="020B0606020202030204" pitchFamily="34" charset="0"/>
              </a:rPr>
              <a:t>ρ</a:t>
            </a:r>
            <a:r>
              <a:rPr lang="el-GR" altLang="el-GR" sz="2800" b="1" dirty="0">
                <a:latin typeface="Arial Narrow" panose="020B0606020202030204" pitchFamily="34" charset="0"/>
              </a:rPr>
              <a:t>α</a:t>
            </a:r>
            <a:r>
              <a:rPr lang="en-US" altLang="el-GR" sz="2800" b="1" dirty="0">
                <a:latin typeface="Arial Narrow" panose="020B0606020202030204" pitchFamily="34" charset="0"/>
              </a:rPr>
              <a:t>φ</a:t>
            </a:r>
            <a:r>
              <a:rPr lang="el-GR" altLang="el-GR" sz="2800" b="1" dirty="0">
                <a:latin typeface="Arial Narrow" panose="020B0606020202030204" pitchFamily="34" charset="0"/>
              </a:rPr>
              <a:t>ε</a:t>
            </a:r>
            <a:r>
              <a:rPr lang="en-US" altLang="el-GR" sz="2800" b="1" dirty="0">
                <a:latin typeface="Arial Narrow" panose="020B0606020202030204" pitchFamily="34" charset="0"/>
              </a:rPr>
              <a:t>ί</a:t>
            </a:r>
            <a:r>
              <a:rPr lang="el-GR" altLang="el-GR" sz="2800" b="1" dirty="0">
                <a:latin typeface="Arial Narrow" panose="020B0606020202030204" pitchFamily="34" charset="0"/>
              </a:rPr>
              <a:t>σ</a:t>
            </a:r>
            <a:r>
              <a:rPr lang="en-US" altLang="el-GR" sz="2800" b="1" dirty="0">
                <a:latin typeface="Arial Narrow" panose="020B0606020202030204" pitchFamily="34" charset="0"/>
              </a:rPr>
              <a:t>ε</a:t>
            </a:r>
            <a:r>
              <a:rPr lang="el-GR" altLang="el-GR" sz="2800" b="1" dirty="0">
                <a:latin typeface="Arial Narrow" panose="020B0606020202030204" pitchFamily="34" charset="0"/>
              </a:rPr>
              <a:t>ς</a:t>
            </a:r>
            <a:r>
              <a:rPr lang="en-US" altLang="el-GR" sz="2800" b="1" dirty="0">
                <a:latin typeface="Arial Narrow" panose="020B0606020202030204" pitchFamily="34" charset="0"/>
              </a:rPr>
              <a:t> </a:t>
            </a:r>
            <a:r>
              <a:rPr lang="el-GR" altLang="el-GR" sz="2800" b="1" dirty="0">
                <a:latin typeface="Arial Narrow" panose="020B0606020202030204" pitchFamily="34" charset="0"/>
              </a:rPr>
              <a:t>σ</a:t>
            </a:r>
            <a:r>
              <a:rPr lang="en-US" altLang="el-GR" sz="2800" b="1" dirty="0">
                <a:latin typeface="Arial Narrow" panose="020B0606020202030204" pitchFamily="34" charset="0"/>
              </a:rPr>
              <a:t>υ</a:t>
            </a:r>
            <a:r>
              <a:rPr lang="el-GR" altLang="el-GR" sz="2800" b="1" dirty="0">
                <a:latin typeface="Arial Narrow" panose="020B0606020202030204" pitchFamily="34" charset="0"/>
              </a:rPr>
              <a:t>μ</a:t>
            </a:r>
            <a:r>
              <a:rPr lang="en-US" altLang="el-GR" sz="2800" b="1" dirty="0">
                <a:latin typeface="Arial Narrow" panose="020B0606020202030204" pitchFamily="34" charset="0"/>
              </a:rPr>
              <a:t>β</a:t>
            </a:r>
            <a:r>
              <a:rPr lang="el-GR" altLang="el-GR" sz="2800" b="1" dirty="0">
                <a:latin typeface="Arial Narrow" panose="020B0606020202030204" pitchFamily="34" charset="0"/>
              </a:rPr>
              <a:t>ά</a:t>
            </a:r>
            <a:r>
              <a:rPr lang="en-US" altLang="el-GR" sz="2800" b="1" dirty="0">
                <a:latin typeface="Arial Narrow" panose="020B0606020202030204" pitchFamily="34" charset="0"/>
              </a:rPr>
              <a:t>σ</a:t>
            </a:r>
            <a:r>
              <a:rPr lang="el-GR" altLang="el-GR" sz="2800" b="1" dirty="0">
                <a:latin typeface="Arial Narrow" panose="020B0606020202030204" pitchFamily="34" charset="0"/>
              </a:rPr>
              <a:t>ε</a:t>
            </a:r>
            <a:r>
              <a:rPr lang="en-US" altLang="el-GR" sz="2800" b="1" dirty="0">
                <a:latin typeface="Arial Narrow" panose="020B0606020202030204" pitchFamily="34" charset="0"/>
              </a:rPr>
              <a:t>ι</a:t>
            </a:r>
            <a:r>
              <a:rPr lang="el-GR" altLang="el-GR" sz="2800" b="1" dirty="0">
                <a:latin typeface="Arial Narrow" panose="020B0606020202030204" pitchFamily="34" charset="0"/>
              </a:rPr>
              <a:t>ς</a:t>
            </a:r>
            <a:r>
              <a:rPr lang="en-US" altLang="el-GR" sz="2800" b="1" dirty="0">
                <a:latin typeface="Arial Narrow" panose="020B0606020202030204" pitchFamily="34" charset="0"/>
              </a:rPr>
              <a:t> 2020</a:t>
            </a:r>
            <a:endParaRPr lang="el-GR" altLang="el-GR" sz="2800" b="1" dirty="0">
              <a:latin typeface="Arial Narrow" panose="020B0606020202030204" pitchFamily="34" charset="0"/>
            </a:endParaRPr>
          </a:p>
        </p:txBody>
      </p:sp>
    </p:spTree>
    <p:extLst>
      <p:ext uri="{BB962C8B-B14F-4D97-AF65-F5344CB8AC3E}">
        <p14:creationId xmlns:p14="http://schemas.microsoft.com/office/powerpoint/2010/main" val="148085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FAA416C-904F-481E-B0F1-ACE09E95081A}"/>
              </a:ext>
            </a:extLst>
          </p:cNvPr>
          <p:cNvGraphicFramePr>
            <a:graphicFrameLocks noGrp="1"/>
          </p:cNvGraphicFramePr>
          <p:nvPr>
            <p:extLst>
              <p:ext uri="{D42A27DB-BD31-4B8C-83A1-F6EECF244321}">
                <p14:modId xmlns:p14="http://schemas.microsoft.com/office/powerpoint/2010/main" val="4269545265"/>
              </p:ext>
            </p:extLst>
          </p:nvPr>
        </p:nvGraphicFramePr>
        <p:xfrm>
          <a:off x="459532" y="570452"/>
          <a:ext cx="11272935" cy="5635700"/>
        </p:xfrm>
        <a:graphic>
          <a:graphicData uri="http://schemas.openxmlformats.org/drawingml/2006/table">
            <a:tbl>
              <a:tblPr>
                <a:effectLst>
                  <a:outerShdw blurRad="50800" dist="38100" dir="5400000" algn="t" rotWithShape="0">
                    <a:prstClr val="black">
                      <a:alpha val="40000"/>
                    </a:prstClr>
                  </a:outerShdw>
                </a:effectLst>
                <a:tableStyleId>{5C22544A-7EE6-4342-B048-85BDC9FD1C3A}</a:tableStyleId>
              </a:tblPr>
              <a:tblGrid>
                <a:gridCol w="713334">
                  <a:extLst>
                    <a:ext uri="{9D8B030D-6E8A-4147-A177-3AD203B41FA5}">
                      <a16:colId xmlns:a16="http://schemas.microsoft.com/office/drawing/2014/main" val="299708539"/>
                    </a:ext>
                  </a:extLst>
                </a:gridCol>
                <a:gridCol w="9299886">
                  <a:extLst>
                    <a:ext uri="{9D8B030D-6E8A-4147-A177-3AD203B41FA5}">
                      <a16:colId xmlns:a16="http://schemas.microsoft.com/office/drawing/2014/main" val="2386258506"/>
                    </a:ext>
                  </a:extLst>
                </a:gridCol>
                <a:gridCol w="1259715">
                  <a:extLst>
                    <a:ext uri="{9D8B030D-6E8A-4147-A177-3AD203B41FA5}">
                      <a16:colId xmlns:a16="http://schemas.microsoft.com/office/drawing/2014/main" val="1288830513"/>
                    </a:ext>
                  </a:extLst>
                </a:gridCol>
              </a:tblGrid>
              <a:tr h="144672">
                <a:tc>
                  <a:txBody>
                    <a:bodyPr/>
                    <a:lstStyle/>
                    <a:p>
                      <a:pPr algn="l" fontAlgn="b"/>
                      <a:r>
                        <a:rPr lang="el-GR" sz="900" u="none" strike="noStrike">
                          <a:effectLst/>
                          <a:latin typeface="Arial Narrow" panose="020B0606020202030204" pitchFamily="34" charset="0"/>
                        </a:rPr>
                        <a:t>60/2020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Ανανέωση λογισμικού </a:t>
                      </a:r>
                      <a:r>
                        <a:rPr lang="en-US" sz="900" u="none" strike="noStrike" dirty="0">
                          <a:effectLst/>
                          <a:latin typeface="Arial Narrow" panose="020B0606020202030204" pitchFamily="34" charset="0"/>
                        </a:rPr>
                        <a:t>ISATIS.NEO </a:t>
                      </a:r>
                      <a:endParaRPr lang="en-US"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3.490,00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3580280572"/>
                  </a:ext>
                </a:extLst>
              </a:tr>
              <a:tr h="144672">
                <a:tc>
                  <a:txBody>
                    <a:bodyPr/>
                    <a:lstStyle/>
                    <a:p>
                      <a:pPr algn="l" fontAlgn="b"/>
                      <a:r>
                        <a:rPr lang="el-GR" sz="900" u="none" strike="noStrike">
                          <a:effectLst/>
                          <a:latin typeface="Arial Narrow" panose="020B0606020202030204" pitchFamily="34" charset="0"/>
                        </a:rPr>
                        <a:t>61/2020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Ανανέωση λογισμικού </a:t>
                      </a:r>
                      <a:r>
                        <a:rPr lang="en-US" sz="900" u="none" strike="noStrike" dirty="0">
                          <a:effectLst/>
                          <a:latin typeface="Arial Narrow" panose="020B0606020202030204" pitchFamily="34" charset="0"/>
                        </a:rPr>
                        <a:t>FLEXSIM</a:t>
                      </a:r>
                      <a:endParaRPr lang="en-US"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dirty="0">
                          <a:effectLst/>
                          <a:latin typeface="Arial Narrow" panose="020B0606020202030204" pitchFamily="34" charset="0"/>
                        </a:rPr>
                        <a:t>2.750,00</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917216586"/>
                  </a:ext>
                </a:extLst>
              </a:tr>
              <a:tr h="144672">
                <a:tc>
                  <a:txBody>
                    <a:bodyPr/>
                    <a:lstStyle/>
                    <a:p>
                      <a:pPr algn="l" fontAlgn="b"/>
                      <a:r>
                        <a:rPr lang="el-GR" sz="900" u="none" strike="noStrike">
                          <a:effectLst/>
                          <a:latin typeface="Arial Narrow" panose="020B0606020202030204" pitchFamily="34" charset="0"/>
                        </a:rPr>
                        <a:t>62/2020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Συνδρομή </a:t>
                      </a:r>
                      <a:r>
                        <a:rPr lang="en-US" sz="900" u="none" strike="noStrike">
                          <a:effectLst/>
                          <a:latin typeface="Arial Narrow" panose="020B0606020202030204" pitchFamily="34" charset="0"/>
                        </a:rPr>
                        <a:t>IASTE</a:t>
                      </a:r>
                      <a:endParaRPr lang="en-US"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2.732,56</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412073333"/>
                  </a:ext>
                </a:extLst>
              </a:tr>
              <a:tr h="144672">
                <a:tc>
                  <a:txBody>
                    <a:bodyPr/>
                    <a:lstStyle/>
                    <a:p>
                      <a:pPr algn="l" fontAlgn="b"/>
                      <a:r>
                        <a:rPr lang="el-GR" sz="900" u="none" strike="noStrike">
                          <a:effectLst/>
                          <a:latin typeface="Arial Narrow" panose="020B0606020202030204" pitchFamily="34" charset="0"/>
                        </a:rPr>
                        <a:t>63/2020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Yποστήριξη βιβλιοδετικών κοπτικών -διπλωτικών μηχανημάτων </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15.183,80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807461978"/>
                  </a:ext>
                </a:extLst>
              </a:tr>
              <a:tr h="144672">
                <a:tc>
                  <a:txBody>
                    <a:bodyPr/>
                    <a:lstStyle/>
                    <a:p>
                      <a:pPr algn="l" fontAlgn="b"/>
                      <a:r>
                        <a:rPr lang="el-GR" sz="900" u="none" strike="noStrike">
                          <a:effectLst/>
                          <a:latin typeface="Arial Narrow" panose="020B0606020202030204" pitchFamily="34" charset="0"/>
                        </a:rPr>
                        <a:t>64/2020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Παράταση σύμβασης 34/2019</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3854837943"/>
                  </a:ext>
                </a:extLst>
              </a:tr>
              <a:tr h="144672">
                <a:tc>
                  <a:txBody>
                    <a:bodyPr/>
                    <a:lstStyle/>
                    <a:p>
                      <a:pPr algn="l" fontAlgn="b"/>
                      <a:r>
                        <a:rPr lang="el-GR" sz="900" u="none" strike="noStrike">
                          <a:effectLst/>
                          <a:latin typeface="Arial Narrow" panose="020B0606020202030204" pitchFamily="34" charset="0"/>
                        </a:rPr>
                        <a:t>65/2020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Τροποποποίηση υπ΄αριθμ. 65/2020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402248631"/>
                  </a:ext>
                </a:extLst>
              </a:tr>
              <a:tr h="144672">
                <a:tc>
                  <a:txBody>
                    <a:bodyPr/>
                    <a:lstStyle/>
                    <a:p>
                      <a:pPr algn="l" fontAlgn="b"/>
                      <a:r>
                        <a:rPr lang="el-GR" sz="900" u="none" strike="noStrike">
                          <a:effectLst/>
                          <a:latin typeface="Arial Narrow" panose="020B0606020202030204" pitchFamily="34" charset="0"/>
                        </a:rPr>
                        <a:t>66/2020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Ανανέωση λογισμικού </a:t>
                      </a:r>
                      <a:r>
                        <a:rPr lang="en-US" sz="900" u="none" strike="noStrike">
                          <a:effectLst/>
                          <a:latin typeface="Arial Narrow" panose="020B0606020202030204" pitchFamily="34" charset="0"/>
                        </a:rPr>
                        <a:t>SAP</a:t>
                      </a:r>
                      <a:endParaRPr lang="en-US"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5,250,00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165801594"/>
                  </a:ext>
                </a:extLst>
              </a:tr>
              <a:tr h="426195">
                <a:tc>
                  <a:txBody>
                    <a:bodyPr/>
                    <a:lstStyle/>
                    <a:p>
                      <a:pPr algn="l" fontAlgn="b"/>
                      <a:r>
                        <a:rPr lang="el-GR" sz="900" u="none" strike="noStrike">
                          <a:effectLst/>
                          <a:latin typeface="Arial Narrow" panose="020B0606020202030204" pitchFamily="34" charset="0"/>
                        </a:rPr>
                        <a:t>67/2020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Προμήθεια των ειδών του τμήματος  Γ  [Προμήθεια φωτοαντιγραφικού χαρτιού Α4, Β4, Α3, Α4 </a:t>
                      </a:r>
                      <a:br>
                        <a:rPr lang="el-GR" sz="900" u="none" strike="noStrike">
                          <a:effectLst/>
                          <a:latin typeface="Arial Narrow" panose="020B0606020202030204" pitchFamily="34" charset="0"/>
                        </a:rPr>
                      </a:br>
                      <a:r>
                        <a:rPr lang="el-GR" sz="900" u="none" strike="noStrike">
                          <a:effectLst/>
                          <a:latin typeface="Arial Narrow" panose="020B0606020202030204" pitchFamily="34" charset="0"/>
                        </a:rPr>
                        <a:t>έγχρωμου,  Ρολού  Plotter  A0,  A1  και  προμήθεια  ειδικού  χαρτιού  (πάπυρου),  ειδικού  χαρτιού   ΜΠΡΙΣΤΟΛ και </a:t>
                      </a:r>
                      <a:br>
                        <a:rPr lang="el-GR" sz="900" u="none" strike="noStrike">
                          <a:effectLst/>
                          <a:latin typeface="Arial Narrow" panose="020B0606020202030204" pitchFamily="34" charset="0"/>
                        </a:rPr>
                      </a:br>
                      <a:r>
                        <a:rPr lang="el-GR" sz="900" u="none" strike="noStrike">
                          <a:effectLst/>
                          <a:latin typeface="Arial Narrow" panose="020B0606020202030204" pitchFamily="34" charset="0"/>
                        </a:rPr>
                        <a:t>μηχανογραφικού χαρτιού  </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55.706,31</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363062120"/>
                  </a:ext>
                </a:extLst>
              </a:tr>
              <a:tr h="198547">
                <a:tc>
                  <a:txBody>
                    <a:bodyPr/>
                    <a:lstStyle/>
                    <a:p>
                      <a:pPr algn="l" fontAlgn="b"/>
                      <a:r>
                        <a:rPr lang="el-GR" sz="900" u="none" strike="noStrike">
                          <a:effectLst/>
                          <a:latin typeface="Arial Narrow" panose="020B0606020202030204" pitchFamily="34" charset="0"/>
                        </a:rPr>
                        <a:t>68/2020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Προμήθεια των ειδών του τμήματος A [Προμήθεια μελανιών, </a:t>
                      </a:r>
                      <a:r>
                        <a:rPr lang="el-GR" sz="900" u="none" strike="noStrike" dirty="0" err="1">
                          <a:effectLst/>
                          <a:latin typeface="Arial Narrow" panose="020B0606020202030204" pitchFamily="34" charset="0"/>
                        </a:rPr>
                        <a:t>τόνερ</a:t>
                      </a:r>
                      <a:r>
                        <a:rPr lang="el-GR" sz="900" u="none" strike="noStrike" dirty="0">
                          <a:effectLst/>
                          <a:latin typeface="Arial Narrow" panose="020B0606020202030204" pitchFamily="34" charset="0"/>
                        </a:rPr>
                        <a:t> (εκτυπωτών-</a:t>
                      </a:r>
                      <a:r>
                        <a:rPr lang="el-GR" sz="900" u="none" strike="noStrike" dirty="0" err="1">
                          <a:effectLst/>
                          <a:latin typeface="Arial Narrow" panose="020B0606020202030204" pitchFamily="34" charset="0"/>
                        </a:rPr>
                        <a:t>πολυμηχανημάτων</a:t>
                      </a:r>
                      <a:r>
                        <a:rPr lang="el-GR" sz="900" u="none" strike="noStrike" dirty="0">
                          <a:effectLst/>
                          <a:latin typeface="Arial Narrow" panose="020B0606020202030204" pitchFamily="34" charset="0"/>
                        </a:rPr>
                        <a:t>-φαξ) για την κάλυψη των διοικητικών υπηρεσιών και Σχολών του Ε.Μ.Π.]</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93.352,47</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522897753"/>
                  </a:ext>
                </a:extLst>
              </a:tr>
              <a:tr h="144672">
                <a:tc>
                  <a:txBody>
                    <a:bodyPr/>
                    <a:lstStyle/>
                    <a:p>
                      <a:pPr algn="l" fontAlgn="b"/>
                      <a:r>
                        <a:rPr lang="el-GR" sz="900" u="none" strike="noStrike" dirty="0">
                          <a:effectLst/>
                          <a:latin typeface="Arial Narrow" panose="020B0606020202030204" pitchFamily="34" charset="0"/>
                        </a:rPr>
                        <a:t>69/2020</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Προμήθεια των ειδών</a:t>
                      </a:r>
                      <a:r>
                        <a:rPr lang="en-US" sz="900" u="none" strike="noStrike" dirty="0">
                          <a:effectLst/>
                          <a:latin typeface="Arial Narrow" panose="020B0606020202030204" pitchFamily="34" charset="0"/>
                        </a:rPr>
                        <a:t> </a:t>
                      </a:r>
                      <a:r>
                        <a:rPr lang="el-GR" sz="900" u="none" strike="noStrike" dirty="0">
                          <a:effectLst/>
                          <a:latin typeface="Arial Narrow" panose="020B0606020202030204" pitchFamily="34" charset="0"/>
                        </a:rPr>
                        <a:t>του τμήματος Β:</a:t>
                      </a:r>
                      <a:r>
                        <a:rPr lang="en-US" sz="900" u="none" strike="noStrike" dirty="0">
                          <a:effectLst/>
                          <a:latin typeface="Arial Narrow" panose="020B0606020202030204" pitchFamily="34" charset="0"/>
                        </a:rPr>
                        <a:t> </a:t>
                      </a:r>
                      <a:r>
                        <a:rPr lang="el-GR" sz="900" u="none" strike="noStrike" dirty="0">
                          <a:effectLst/>
                          <a:latin typeface="Arial Narrow" panose="020B0606020202030204" pitchFamily="34" charset="0"/>
                        </a:rPr>
                        <a:t>[Προμήθεια γραφικής ύλης για την κάλυψη των διοικητικών υπηρεσιών και Σχολών του  Ε.Μ.Π.] της υπ’ αριθ. </a:t>
                      </a:r>
                      <a:r>
                        <a:rPr lang="el-GR" sz="900" u="none" strike="noStrike" dirty="0" err="1">
                          <a:effectLst/>
                          <a:latin typeface="Arial Narrow" panose="020B0606020202030204" pitchFamily="34" charset="0"/>
                        </a:rPr>
                        <a:t>πρωτ</a:t>
                      </a:r>
                      <a:r>
                        <a:rPr lang="el-GR" sz="900" u="none" strike="noStrike" dirty="0">
                          <a:effectLst/>
                          <a:latin typeface="Arial Narrow" panose="020B0606020202030204" pitchFamily="34" charset="0"/>
                        </a:rPr>
                        <a:t>. 34324/31-07-2020</a:t>
                      </a:r>
                      <a:r>
                        <a:rPr lang="en-US" sz="900" u="none" strike="noStrike" dirty="0">
                          <a:effectLst/>
                          <a:latin typeface="Arial Narrow" panose="020B0606020202030204" pitchFamily="34" charset="0"/>
                        </a:rPr>
                        <a:t> </a:t>
                      </a:r>
                      <a:r>
                        <a:rPr lang="el-GR" sz="900" u="none" strike="noStrike" dirty="0">
                          <a:effectLst/>
                          <a:latin typeface="Arial Narrow" panose="020B0606020202030204" pitchFamily="34" charset="0"/>
                        </a:rPr>
                        <a:t>διακήρυξης </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dirty="0">
                          <a:effectLst/>
                          <a:latin typeface="Arial Narrow" panose="020B0606020202030204" pitchFamily="34" charset="0"/>
                        </a:rPr>
                        <a:t>41.165,52</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019179947"/>
                  </a:ext>
                </a:extLst>
              </a:tr>
              <a:tr h="144672">
                <a:tc>
                  <a:txBody>
                    <a:bodyPr/>
                    <a:lstStyle/>
                    <a:p>
                      <a:pPr algn="l" fontAlgn="b"/>
                      <a:r>
                        <a:rPr lang="el-GR" sz="900" u="none" strike="noStrike">
                          <a:effectLst/>
                          <a:latin typeface="Arial Narrow" panose="020B0606020202030204" pitchFamily="34" charset="0"/>
                        </a:rPr>
                        <a:t>70/2020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Προμήθεια τηβέννων ΣΕΜΦΕ</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4.749,20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3911302909"/>
                  </a:ext>
                </a:extLst>
              </a:tr>
              <a:tr h="144672">
                <a:tc>
                  <a:txBody>
                    <a:bodyPr/>
                    <a:lstStyle/>
                    <a:p>
                      <a:pPr algn="l" fontAlgn="b"/>
                      <a:r>
                        <a:rPr lang="el-GR" sz="900" u="none" strike="noStrike">
                          <a:effectLst/>
                          <a:latin typeface="Arial Narrow" panose="020B0606020202030204" pitchFamily="34" charset="0"/>
                        </a:rPr>
                        <a:t>71/2020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Υπηρεσίες ετήσιας αναβάθμισης και επέκτασης λογισμικού ALCONSOFT ConstrAXion</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10.504,00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969867894"/>
                  </a:ext>
                </a:extLst>
              </a:tr>
              <a:tr h="144672">
                <a:tc>
                  <a:txBody>
                    <a:bodyPr/>
                    <a:lstStyle/>
                    <a:p>
                      <a:pPr algn="l" fontAlgn="b"/>
                      <a:r>
                        <a:rPr lang="el-GR" sz="900" u="none" strike="noStrike">
                          <a:effectLst/>
                          <a:latin typeface="Arial Narrow" panose="020B0606020202030204" pitchFamily="34" charset="0"/>
                        </a:rPr>
                        <a:t>72/2020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Για την κατεπείγουσα προμήθεια ιατρικού εξοπλισμού</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5.130,50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417243872"/>
                  </a:ext>
                </a:extLst>
              </a:tr>
              <a:tr h="144672">
                <a:tc>
                  <a:txBody>
                    <a:bodyPr/>
                    <a:lstStyle/>
                    <a:p>
                      <a:pPr algn="l" fontAlgn="b"/>
                      <a:r>
                        <a:rPr lang="el-GR" sz="900" u="none" strike="noStrike">
                          <a:effectLst/>
                          <a:latin typeface="Arial Narrow" panose="020B0606020202030204" pitchFamily="34" charset="0"/>
                        </a:rPr>
                        <a:t>73/2020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Υπηρεσίες πιστοποίησης ανελκυστήρων του Ιδρύματος </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9.580,74</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810763055"/>
                  </a:ext>
                </a:extLst>
              </a:tr>
              <a:tr h="144672">
                <a:tc>
                  <a:txBody>
                    <a:bodyPr/>
                    <a:lstStyle/>
                    <a:p>
                      <a:pPr algn="l" fontAlgn="b"/>
                      <a:r>
                        <a:rPr lang="el-GR" sz="900" u="none" strike="noStrike">
                          <a:effectLst/>
                          <a:latin typeface="Arial Narrow" panose="020B0606020202030204" pitchFamily="34" charset="0"/>
                        </a:rPr>
                        <a:t>74/2020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Τροποποίηση σύμβασης υδραυλικών εγκαταστάσεων</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739836608"/>
                  </a:ext>
                </a:extLst>
              </a:tr>
              <a:tr h="198547">
                <a:tc>
                  <a:txBody>
                    <a:bodyPr/>
                    <a:lstStyle/>
                    <a:p>
                      <a:pPr algn="l" fontAlgn="b"/>
                      <a:r>
                        <a:rPr lang="el-GR" sz="900" u="none" strike="noStrike">
                          <a:effectLst/>
                          <a:latin typeface="Arial Narrow" panose="020B0606020202030204" pitchFamily="34" charset="0"/>
                        </a:rPr>
                        <a:t>75/2020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Για την ανανέωση του δικαιώματος λήψης νέων εκδόσεων και τεχνικής υποστήριξης για τα πακέτα λογισμικών του ΚΗΥ του ΕΜΠ MSC Software (FEA και Motion Bundles) και DASSAULT SYSTEMES CATIA</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4.955,41</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155169183"/>
                  </a:ext>
                </a:extLst>
              </a:tr>
              <a:tr h="144672">
                <a:tc>
                  <a:txBody>
                    <a:bodyPr/>
                    <a:lstStyle/>
                    <a:p>
                      <a:pPr algn="l" fontAlgn="b"/>
                      <a:r>
                        <a:rPr lang="el-GR" sz="900" u="none" strike="noStrike">
                          <a:effectLst/>
                          <a:latin typeface="Arial Narrow" panose="020B0606020202030204" pitchFamily="34" charset="0"/>
                        </a:rPr>
                        <a:t>76/2020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Παράταση σύμβασης 38/2019</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102254976"/>
                  </a:ext>
                </a:extLst>
              </a:tr>
              <a:tr h="144672">
                <a:tc>
                  <a:txBody>
                    <a:bodyPr/>
                    <a:lstStyle/>
                    <a:p>
                      <a:pPr algn="l" fontAlgn="b"/>
                      <a:r>
                        <a:rPr lang="el-GR" sz="900" u="none" strike="noStrike">
                          <a:effectLst/>
                          <a:latin typeface="Arial Narrow" panose="020B0606020202030204" pitchFamily="34" charset="0"/>
                        </a:rPr>
                        <a:t>77/2020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Παροχή υπηρεσιών δημοσιεύσεων στον ημερήσιο Τύπο (κατακύρωση)</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87022139"/>
                  </a:ext>
                </a:extLst>
              </a:tr>
              <a:tr h="144672">
                <a:tc>
                  <a:txBody>
                    <a:bodyPr/>
                    <a:lstStyle/>
                    <a:p>
                      <a:pPr algn="l" fontAlgn="b"/>
                      <a:r>
                        <a:rPr lang="el-GR" sz="900" u="none" strike="noStrike">
                          <a:effectLst/>
                          <a:latin typeface="Arial Narrow" panose="020B0606020202030204" pitchFamily="34" charset="0"/>
                        </a:rPr>
                        <a:t>78/2020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Εξοπλισμός δοκιμών και παρασκευής νωπού σκυροδέματος ΠΜ</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5.084,00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731062428"/>
                  </a:ext>
                </a:extLst>
              </a:tr>
              <a:tr h="144672">
                <a:tc>
                  <a:txBody>
                    <a:bodyPr/>
                    <a:lstStyle/>
                    <a:p>
                      <a:pPr algn="l" fontAlgn="b"/>
                      <a:r>
                        <a:rPr lang="el-GR" sz="900" u="none" strike="noStrike">
                          <a:effectLst/>
                          <a:latin typeface="Arial Narrow" panose="020B0606020202030204" pitchFamily="34" charset="0"/>
                        </a:rPr>
                        <a:t>79/2020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Για την προμήθεια τριακοσίων (300) εγκεκριμένων Δι</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9.858,00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290071540"/>
                  </a:ext>
                </a:extLst>
              </a:tr>
              <a:tr h="144672">
                <a:tc>
                  <a:txBody>
                    <a:bodyPr/>
                    <a:lstStyle/>
                    <a:p>
                      <a:pPr algn="l" fontAlgn="b"/>
                      <a:r>
                        <a:rPr lang="el-GR" sz="900" u="none" strike="noStrike">
                          <a:effectLst/>
                          <a:latin typeface="Arial Narrow" panose="020B0606020202030204" pitchFamily="34" charset="0"/>
                        </a:rPr>
                        <a:t>80/2020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Προμήθεια ειδικών μεμβρανών με λειτουργία πεπιεσμένου αέρα ΣΕΜΦΕ</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4.997,20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223002947"/>
                  </a:ext>
                </a:extLst>
              </a:tr>
              <a:tr h="144672">
                <a:tc>
                  <a:txBody>
                    <a:bodyPr/>
                    <a:lstStyle/>
                    <a:p>
                      <a:pPr algn="l" fontAlgn="b"/>
                      <a:r>
                        <a:rPr lang="el-GR" sz="900" u="none" strike="noStrike">
                          <a:effectLst/>
                          <a:latin typeface="Arial Narrow" panose="020B0606020202030204" pitchFamily="34" charset="0"/>
                        </a:rPr>
                        <a:t>81/2020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ΓΙΑ ΤΟΝ ΕΛΕΓΧΟ ΤΗΣ ΣΥΝΤΗΡΗΣΗΣ &amp; ΕΠΙΣΚΕΥΗΣ 7 ΓΕΩΔΑΙΤΙΚΩΝ ΣΤΑΘΜΩΝ</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4.999,94</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685051792"/>
                  </a:ext>
                </a:extLst>
              </a:tr>
              <a:tr h="144672">
                <a:tc>
                  <a:txBody>
                    <a:bodyPr/>
                    <a:lstStyle/>
                    <a:p>
                      <a:pPr algn="l" fontAlgn="b"/>
                      <a:r>
                        <a:rPr lang="el-GR" sz="900" u="none" strike="noStrike">
                          <a:effectLst/>
                          <a:latin typeface="Arial Narrow" panose="020B0606020202030204" pitchFamily="34" charset="0"/>
                        </a:rPr>
                        <a:t>82/2020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Εκτύπωση 8 συγγραμμάτων </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58.441,20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074740515"/>
                  </a:ext>
                </a:extLst>
              </a:tr>
              <a:tr h="144672">
                <a:tc>
                  <a:txBody>
                    <a:bodyPr/>
                    <a:lstStyle/>
                    <a:p>
                      <a:pPr algn="l" fontAlgn="b"/>
                      <a:r>
                        <a:rPr lang="el-GR" sz="900" u="none" strike="noStrike">
                          <a:effectLst/>
                          <a:latin typeface="Arial Narrow" panose="020B0606020202030204" pitchFamily="34" charset="0"/>
                        </a:rPr>
                        <a:t>83/2020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Παροχή Υπηρεσιών Καθαριότητας των Κτηρίων του Εθνι</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696.384,00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508458779"/>
                  </a:ext>
                </a:extLst>
              </a:tr>
              <a:tr h="144672">
                <a:tc>
                  <a:txBody>
                    <a:bodyPr/>
                    <a:lstStyle/>
                    <a:p>
                      <a:pPr algn="l" fontAlgn="b"/>
                      <a:r>
                        <a:rPr lang="el-GR" sz="900" u="none" strike="noStrike">
                          <a:effectLst/>
                          <a:latin typeface="Arial Narrow" panose="020B0606020202030204" pitchFamily="34" charset="0"/>
                        </a:rPr>
                        <a:t>84/2020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Προμήθεια δορυφορικού δέκτη εντοπισμού και</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4.313,96</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639276277"/>
                  </a:ext>
                </a:extLst>
              </a:tr>
              <a:tr h="144672">
                <a:tc>
                  <a:txBody>
                    <a:bodyPr/>
                    <a:lstStyle/>
                    <a:p>
                      <a:pPr algn="l" fontAlgn="b"/>
                      <a:r>
                        <a:rPr lang="el-GR" sz="900" u="none" strike="noStrike">
                          <a:effectLst/>
                          <a:latin typeface="Arial Narrow" panose="020B0606020202030204" pitchFamily="34" charset="0"/>
                        </a:rPr>
                        <a:t>85/2020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Σύμβαση Ιατρού εργασίας </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20.000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469360076"/>
                  </a:ext>
                </a:extLst>
              </a:tr>
              <a:tr h="144672">
                <a:tc>
                  <a:txBody>
                    <a:bodyPr/>
                    <a:lstStyle/>
                    <a:p>
                      <a:pPr algn="l" fontAlgn="b"/>
                      <a:r>
                        <a:rPr lang="el-GR" sz="900" u="none" strike="noStrike">
                          <a:effectLst/>
                          <a:latin typeface="Arial Narrow" panose="020B0606020202030204" pitchFamily="34" charset="0"/>
                        </a:rPr>
                        <a:t>86/2020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Ανανέωση δικαιώματος λήψης  ArcGIS του ΚΗΥ</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14.880,00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981046328"/>
                  </a:ext>
                </a:extLst>
              </a:tr>
              <a:tr h="198547">
                <a:tc>
                  <a:txBody>
                    <a:bodyPr/>
                    <a:lstStyle/>
                    <a:p>
                      <a:pPr algn="l" fontAlgn="b"/>
                      <a:r>
                        <a:rPr lang="el-GR" sz="900" u="none" strike="noStrike">
                          <a:effectLst/>
                          <a:latin typeface="Arial Narrow" panose="020B0606020202030204" pitchFamily="34" charset="0"/>
                        </a:rPr>
                        <a:t>87/2020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Υπηρεσίες κλειθροποιού και προμήθεια κλειδαριών, λουκέτων και λοιπών υλικών απαραιτήτων για την ασφάλιση θυρών και παραθύρων στα κτήρια και τις εγκαταστάσεις του Ιδρύματος</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46.053,10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2301323564"/>
                  </a:ext>
                </a:extLst>
              </a:tr>
              <a:tr h="144672">
                <a:tc>
                  <a:txBody>
                    <a:bodyPr/>
                    <a:lstStyle/>
                    <a:p>
                      <a:pPr algn="l" fontAlgn="b"/>
                      <a:r>
                        <a:rPr lang="el-GR" sz="900" u="none" strike="noStrike">
                          <a:effectLst/>
                          <a:latin typeface="Arial Narrow" panose="020B0606020202030204" pitchFamily="34" charset="0"/>
                        </a:rPr>
                        <a:t>88/2020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Προμήθεια-συντήρηση και μίσθωση φωτοαντιγραφικών μηχανημάτων</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61.581,08</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383602249"/>
                  </a:ext>
                </a:extLst>
              </a:tr>
              <a:tr h="144672">
                <a:tc>
                  <a:txBody>
                    <a:bodyPr/>
                    <a:lstStyle/>
                    <a:p>
                      <a:pPr algn="l" fontAlgn="b"/>
                      <a:r>
                        <a:rPr lang="el-GR" sz="900" u="none" strike="noStrike">
                          <a:effectLst/>
                          <a:latin typeface="Arial Narrow" panose="020B0606020202030204" pitchFamily="34" charset="0"/>
                        </a:rPr>
                        <a:t>89/2020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a:effectLst/>
                          <a:latin typeface="Arial Narrow" panose="020B0606020202030204" pitchFamily="34" charset="0"/>
                        </a:rPr>
                        <a:t>Υπηρεσίες υποστήριξης του ΟΠΣΟΥ </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a:effectLst/>
                          <a:latin typeface="Arial Narrow" panose="020B0606020202030204" pitchFamily="34" charset="0"/>
                        </a:rPr>
                        <a:t>6.200,00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87572135"/>
                  </a:ext>
                </a:extLst>
              </a:tr>
              <a:tr h="707720">
                <a:tc>
                  <a:txBody>
                    <a:bodyPr/>
                    <a:lstStyle/>
                    <a:p>
                      <a:pPr algn="l" fontAlgn="b"/>
                      <a:r>
                        <a:rPr lang="el-GR" sz="900" u="none" strike="noStrike">
                          <a:effectLst/>
                          <a:latin typeface="Arial Narrow" panose="020B0606020202030204" pitchFamily="34" charset="0"/>
                        </a:rPr>
                        <a:t>90/2020</a:t>
                      </a:r>
                      <a:endParaRPr lang="el-GR" sz="900" b="0" i="0" u="none" strike="noStrike">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l" fontAlgn="b"/>
                      <a:r>
                        <a:rPr lang="el-GR" sz="900" u="none" strike="noStrike" dirty="0">
                          <a:effectLst/>
                          <a:latin typeface="Arial Narrow" panose="020B0606020202030204" pitchFamily="34" charset="0"/>
                        </a:rPr>
                        <a:t>Παροχή  υπηρεσιών  συντήρησης</a:t>
                      </a:r>
                      <a:br>
                        <a:rPr lang="el-GR" sz="900" u="none" strike="noStrike" dirty="0">
                          <a:effectLst/>
                          <a:latin typeface="Arial Narrow" panose="020B0606020202030204" pitchFamily="34" charset="0"/>
                        </a:rPr>
                      </a:br>
                      <a:r>
                        <a:rPr lang="el-GR" sz="900" u="none" strike="noStrike" dirty="0">
                          <a:effectLst/>
                          <a:latin typeface="Arial Narrow" panose="020B0606020202030204" pitchFamily="34" charset="0"/>
                        </a:rPr>
                        <a:t> του  Συστήματος </a:t>
                      </a:r>
                      <a:br>
                        <a:rPr lang="el-GR" sz="900" u="none" strike="noStrike" dirty="0">
                          <a:effectLst/>
                          <a:latin typeface="Arial Narrow" panose="020B0606020202030204" pitchFamily="34" charset="0"/>
                        </a:rPr>
                      </a:br>
                      <a:r>
                        <a:rPr lang="el-GR" sz="900" u="none" strike="noStrike" dirty="0">
                          <a:effectLst/>
                          <a:latin typeface="Arial Narrow" panose="020B0606020202030204" pitchFamily="34" charset="0"/>
                        </a:rPr>
                        <a:t>Ηλεκτρονικού  </a:t>
                      </a:r>
                      <a:r>
                        <a:rPr lang="el-GR" sz="900" u="none" strike="noStrike" dirty="0" err="1">
                          <a:effectLst/>
                          <a:latin typeface="Arial Narrow" panose="020B0606020202030204" pitchFamily="34" charset="0"/>
                        </a:rPr>
                        <a:t>Πρωτοκό</a:t>
                      </a:r>
                      <a:br>
                        <a:rPr lang="el-GR" sz="900" u="none" strike="noStrike" dirty="0">
                          <a:effectLst/>
                          <a:latin typeface="Arial Narrow" panose="020B0606020202030204" pitchFamily="34" charset="0"/>
                        </a:rPr>
                      </a:br>
                      <a:r>
                        <a:rPr lang="el-GR" sz="900" u="none" strike="noStrike" dirty="0" err="1">
                          <a:effectLst/>
                          <a:latin typeface="Arial Narrow" panose="020B0606020202030204" pitchFamily="34" charset="0"/>
                        </a:rPr>
                        <a:t>λλου</a:t>
                      </a:r>
                      <a:r>
                        <a:rPr lang="el-GR" sz="900" u="none" strike="noStrike" dirty="0">
                          <a:effectLst/>
                          <a:latin typeface="Arial Narrow" panose="020B0606020202030204" pitchFamily="34" charset="0"/>
                        </a:rPr>
                        <a:t>  και </a:t>
                      </a:r>
                      <a:br>
                        <a:rPr lang="el-GR" sz="900" u="none" strike="noStrike" dirty="0">
                          <a:effectLst/>
                          <a:latin typeface="Arial Narrow" panose="020B0606020202030204" pitchFamily="34" charset="0"/>
                        </a:rPr>
                      </a:br>
                      <a:r>
                        <a:rPr lang="el-GR" sz="900" u="none" strike="noStrike" dirty="0">
                          <a:effectLst/>
                          <a:latin typeface="Arial Narrow" panose="020B0606020202030204" pitchFamily="34" charset="0"/>
                        </a:rPr>
                        <a:t>Διακίνησης Εγγράφων (Πάπυρος) του Ε.Μ.Π. </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a:txBody>
                    <a:bodyPr/>
                    <a:lstStyle/>
                    <a:p>
                      <a:pPr algn="r" fontAlgn="b"/>
                      <a:r>
                        <a:rPr lang="el-GR" sz="900" u="none" strike="noStrike" dirty="0">
                          <a:effectLst/>
                          <a:latin typeface="Arial Narrow" panose="020B0606020202030204" pitchFamily="34" charset="0"/>
                        </a:rPr>
                        <a:t>6.448,00</a:t>
                      </a:r>
                      <a:endParaRPr lang="el-GR" sz="900" b="0"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1926201501"/>
                  </a:ext>
                </a:extLst>
              </a:tr>
              <a:tr h="144672">
                <a:tc gridSpan="2">
                  <a:txBody>
                    <a:bodyPr/>
                    <a:lstStyle/>
                    <a:p>
                      <a:pPr algn="r" fontAlgn="b"/>
                      <a:r>
                        <a:rPr lang="el-GR" sz="900" b="1" u="none" strike="noStrike" dirty="0">
                          <a:effectLst/>
                          <a:latin typeface="Arial Narrow" panose="020B0606020202030204" pitchFamily="34" charset="0"/>
                        </a:rPr>
                        <a:t>ΣΥΝΟΛΟ</a:t>
                      </a:r>
                      <a:r>
                        <a:rPr lang="el-GR" sz="900" u="none" strike="noStrike" dirty="0">
                          <a:effectLst/>
                          <a:latin typeface="Arial Narrow" panose="020B0606020202030204" pitchFamily="34" charset="0"/>
                        </a:rPr>
                        <a:t> </a:t>
                      </a:r>
                      <a:endParaRPr lang="el-GR" sz="900" b="1"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tc hMerge="1">
                  <a:txBody>
                    <a:bodyPr/>
                    <a:lstStyle/>
                    <a:p>
                      <a:endParaRPr lang="el-GR"/>
                    </a:p>
                  </a:txBody>
                  <a:tcPr/>
                </a:tc>
                <a:tc>
                  <a:txBody>
                    <a:bodyPr/>
                    <a:lstStyle/>
                    <a:p>
                      <a:pPr algn="r" fontAlgn="b"/>
                      <a:r>
                        <a:rPr lang="el-GR" sz="900" b="1" u="none" strike="noStrike" dirty="0">
                          <a:effectLst/>
                          <a:latin typeface="Arial Narrow" panose="020B0606020202030204" pitchFamily="34" charset="0"/>
                        </a:rPr>
                        <a:t>3.913.606,85</a:t>
                      </a:r>
                      <a:endParaRPr lang="el-GR" sz="900" b="1" i="0" u="none" strike="noStrike" dirty="0">
                        <a:solidFill>
                          <a:srgbClr val="000000"/>
                        </a:solidFill>
                        <a:effectLst/>
                        <a:latin typeface="Arial Narrow" panose="020B0606020202030204" pitchFamily="34" charset="0"/>
                      </a:endParaRPr>
                    </a:p>
                  </a:txBody>
                  <a:tcPr marL="3810" marR="3810" marT="3810" marB="0" anchor="b">
                    <a:solidFill>
                      <a:schemeClr val="bg1"/>
                    </a:solidFill>
                  </a:tcPr>
                </a:tc>
                <a:extLst>
                  <a:ext uri="{0D108BD9-81ED-4DB2-BD59-A6C34878D82A}">
                    <a16:rowId xmlns:a16="http://schemas.microsoft.com/office/drawing/2014/main" val="420974985"/>
                  </a:ext>
                </a:extLst>
              </a:tr>
            </a:tbl>
          </a:graphicData>
        </a:graphic>
      </p:graphicFrame>
      <p:sp>
        <p:nvSpPr>
          <p:cNvPr id="4" name="Slide Number Placeholder 3">
            <a:extLst>
              <a:ext uri="{FF2B5EF4-FFF2-40B4-BE49-F238E27FC236}">
                <a16:creationId xmlns:a16="http://schemas.microsoft.com/office/drawing/2014/main" id="{89949CDC-1F43-4077-B0FC-71E286E617B4}"/>
              </a:ext>
            </a:extLst>
          </p:cNvPr>
          <p:cNvSpPr>
            <a:spLocks noGrp="1"/>
          </p:cNvSpPr>
          <p:nvPr>
            <p:ph type="sldNum" sz="quarter" idx="12"/>
          </p:nvPr>
        </p:nvSpPr>
        <p:spPr/>
        <p:txBody>
          <a:bodyPr/>
          <a:lstStyle/>
          <a:p>
            <a:fld id="{6D22F896-40B5-4ADD-8801-0D06FADFA095}" type="slidenum">
              <a:rPr lang="en-US" smtClean="0"/>
              <a:t>6</a:t>
            </a:fld>
            <a:endParaRPr lang="en-US" dirty="0"/>
          </a:p>
        </p:txBody>
      </p:sp>
      <p:sp>
        <p:nvSpPr>
          <p:cNvPr id="5" name="Title 1">
            <a:extLst>
              <a:ext uri="{FF2B5EF4-FFF2-40B4-BE49-F238E27FC236}">
                <a16:creationId xmlns:a16="http://schemas.microsoft.com/office/drawing/2014/main" id="{CC5A8723-378C-4BBB-9C29-9716F77A0223}"/>
              </a:ext>
            </a:extLst>
          </p:cNvPr>
          <p:cNvSpPr txBox="1">
            <a:spLocks/>
          </p:cNvSpPr>
          <p:nvPr/>
        </p:nvSpPr>
        <p:spPr>
          <a:xfrm>
            <a:off x="0" y="0"/>
            <a:ext cx="12192000" cy="570452"/>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l-GR" sz="2800" b="1" dirty="0">
                <a:latin typeface="Arial Narrow" panose="020B0606020202030204" pitchFamily="34" charset="0"/>
              </a:rPr>
              <a:t>Υ</a:t>
            </a:r>
            <a:r>
              <a:rPr lang="el-GR" altLang="el-GR" sz="2800" b="1" dirty="0">
                <a:latin typeface="Arial Narrow" panose="020B0606020202030204" pitchFamily="34" charset="0"/>
              </a:rPr>
              <a:t>π</a:t>
            </a:r>
            <a:r>
              <a:rPr lang="en-US" altLang="el-GR" sz="2800" b="1" dirty="0">
                <a:latin typeface="Arial Narrow" panose="020B0606020202030204" pitchFamily="34" charset="0"/>
              </a:rPr>
              <a:t>ο</a:t>
            </a:r>
            <a:r>
              <a:rPr lang="el-GR" altLang="el-GR" sz="2800" b="1" dirty="0">
                <a:latin typeface="Arial Narrow" panose="020B0606020202030204" pitchFamily="34" charset="0"/>
              </a:rPr>
              <a:t>γ</a:t>
            </a:r>
            <a:r>
              <a:rPr lang="en-US" altLang="el-GR" sz="2800" b="1" dirty="0">
                <a:latin typeface="Arial Narrow" panose="020B0606020202030204" pitchFamily="34" charset="0"/>
              </a:rPr>
              <a:t>ρ</a:t>
            </a:r>
            <a:r>
              <a:rPr lang="el-GR" altLang="el-GR" sz="2800" b="1" dirty="0">
                <a:latin typeface="Arial Narrow" panose="020B0606020202030204" pitchFamily="34" charset="0"/>
              </a:rPr>
              <a:t>α</a:t>
            </a:r>
            <a:r>
              <a:rPr lang="en-US" altLang="el-GR" sz="2800" b="1" dirty="0">
                <a:latin typeface="Arial Narrow" panose="020B0606020202030204" pitchFamily="34" charset="0"/>
              </a:rPr>
              <a:t>φ</a:t>
            </a:r>
            <a:r>
              <a:rPr lang="el-GR" altLang="el-GR" sz="2800" b="1" dirty="0">
                <a:latin typeface="Arial Narrow" panose="020B0606020202030204" pitchFamily="34" charset="0"/>
              </a:rPr>
              <a:t>ε</a:t>
            </a:r>
            <a:r>
              <a:rPr lang="en-US" altLang="el-GR" sz="2800" b="1" dirty="0">
                <a:latin typeface="Arial Narrow" panose="020B0606020202030204" pitchFamily="34" charset="0"/>
              </a:rPr>
              <a:t>ί</a:t>
            </a:r>
            <a:r>
              <a:rPr lang="el-GR" altLang="el-GR" sz="2800" b="1" dirty="0">
                <a:latin typeface="Arial Narrow" panose="020B0606020202030204" pitchFamily="34" charset="0"/>
              </a:rPr>
              <a:t>σ</a:t>
            </a:r>
            <a:r>
              <a:rPr lang="en-US" altLang="el-GR" sz="2800" b="1" dirty="0">
                <a:latin typeface="Arial Narrow" panose="020B0606020202030204" pitchFamily="34" charset="0"/>
              </a:rPr>
              <a:t>ε</a:t>
            </a:r>
            <a:r>
              <a:rPr lang="el-GR" altLang="el-GR" sz="2800" b="1" dirty="0">
                <a:latin typeface="Arial Narrow" panose="020B0606020202030204" pitchFamily="34" charset="0"/>
              </a:rPr>
              <a:t>ς</a:t>
            </a:r>
            <a:r>
              <a:rPr lang="en-US" altLang="el-GR" sz="2800" b="1" dirty="0">
                <a:latin typeface="Arial Narrow" panose="020B0606020202030204" pitchFamily="34" charset="0"/>
              </a:rPr>
              <a:t> </a:t>
            </a:r>
            <a:r>
              <a:rPr lang="el-GR" altLang="el-GR" sz="2800" b="1" dirty="0">
                <a:latin typeface="Arial Narrow" panose="020B0606020202030204" pitchFamily="34" charset="0"/>
              </a:rPr>
              <a:t>σ</a:t>
            </a:r>
            <a:r>
              <a:rPr lang="en-US" altLang="el-GR" sz="2800" b="1" dirty="0">
                <a:latin typeface="Arial Narrow" panose="020B0606020202030204" pitchFamily="34" charset="0"/>
              </a:rPr>
              <a:t>υ</a:t>
            </a:r>
            <a:r>
              <a:rPr lang="el-GR" altLang="el-GR" sz="2800" b="1" dirty="0">
                <a:latin typeface="Arial Narrow" panose="020B0606020202030204" pitchFamily="34" charset="0"/>
              </a:rPr>
              <a:t>μ</a:t>
            </a:r>
            <a:r>
              <a:rPr lang="en-US" altLang="el-GR" sz="2800" b="1" dirty="0">
                <a:latin typeface="Arial Narrow" panose="020B0606020202030204" pitchFamily="34" charset="0"/>
              </a:rPr>
              <a:t>β</a:t>
            </a:r>
            <a:r>
              <a:rPr lang="el-GR" altLang="el-GR" sz="2800" b="1" dirty="0">
                <a:latin typeface="Arial Narrow" panose="020B0606020202030204" pitchFamily="34" charset="0"/>
              </a:rPr>
              <a:t>ά</a:t>
            </a:r>
            <a:r>
              <a:rPr lang="en-US" altLang="el-GR" sz="2800" b="1" dirty="0">
                <a:latin typeface="Arial Narrow" panose="020B0606020202030204" pitchFamily="34" charset="0"/>
              </a:rPr>
              <a:t>σ</a:t>
            </a:r>
            <a:r>
              <a:rPr lang="el-GR" altLang="el-GR" sz="2800" b="1" dirty="0">
                <a:latin typeface="Arial Narrow" panose="020B0606020202030204" pitchFamily="34" charset="0"/>
              </a:rPr>
              <a:t>ε</a:t>
            </a:r>
            <a:r>
              <a:rPr lang="en-US" altLang="el-GR" sz="2800" b="1" dirty="0">
                <a:latin typeface="Arial Narrow" panose="020B0606020202030204" pitchFamily="34" charset="0"/>
              </a:rPr>
              <a:t>ι</a:t>
            </a:r>
            <a:r>
              <a:rPr lang="el-GR" altLang="el-GR" sz="2800" b="1" dirty="0">
                <a:latin typeface="Arial Narrow" panose="020B0606020202030204" pitchFamily="34" charset="0"/>
              </a:rPr>
              <a:t>ς</a:t>
            </a:r>
            <a:r>
              <a:rPr lang="en-US" altLang="el-GR" sz="2800" b="1" dirty="0">
                <a:latin typeface="Arial Narrow" panose="020B0606020202030204" pitchFamily="34" charset="0"/>
              </a:rPr>
              <a:t> 2020</a:t>
            </a:r>
            <a:endParaRPr lang="el-GR" altLang="el-GR" sz="2800" b="1" dirty="0">
              <a:latin typeface="Arial Narrow" panose="020B0606020202030204" pitchFamily="34" charset="0"/>
            </a:endParaRPr>
          </a:p>
        </p:txBody>
      </p:sp>
    </p:spTree>
    <p:extLst>
      <p:ext uri="{BB962C8B-B14F-4D97-AF65-F5344CB8AC3E}">
        <p14:creationId xmlns:p14="http://schemas.microsoft.com/office/powerpoint/2010/main" val="1610771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BB46C37-2C5A-431E-AA39-A074B30678A1}"/>
              </a:ext>
            </a:extLst>
          </p:cNvPr>
          <p:cNvSpPr txBox="1">
            <a:spLocks/>
          </p:cNvSpPr>
          <p:nvPr/>
        </p:nvSpPr>
        <p:spPr>
          <a:xfrm>
            <a:off x="0" y="1"/>
            <a:ext cx="12090400" cy="1015067"/>
          </a:xfrm>
          <a:prstGeom prst="rect">
            <a:avLst/>
          </a:prstGeom>
        </p:spPr>
        <p:txBody>
          <a:bodyPr anchor="t"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lvl="0" algn="ctr" fontAlgn="base">
              <a:lnSpc>
                <a:spcPct val="100000"/>
              </a:lnSpc>
              <a:spcAft>
                <a:spcPct val="0"/>
              </a:spcAft>
            </a:pPr>
            <a:r>
              <a:rPr lang="el-GR" altLang="el-GR" sz="2800" b="1" dirty="0">
                <a:latin typeface="Arial Narrow" panose="020B0606020202030204" pitchFamily="34" charset="0"/>
              </a:rPr>
              <a:t>Έκτακτες αναθέσεις λόγω της πανδημίας </a:t>
            </a:r>
            <a:r>
              <a:rPr lang="en-US" altLang="el-GR" sz="2800" b="1" dirty="0" err="1">
                <a:latin typeface="Arial Narrow" panose="020B0606020202030204" pitchFamily="34" charset="0"/>
              </a:rPr>
              <a:t>covid</a:t>
            </a:r>
            <a:r>
              <a:rPr lang="en-US" altLang="el-GR" sz="2800" b="1" dirty="0">
                <a:latin typeface="Arial Narrow" panose="020B0606020202030204" pitchFamily="34" charset="0"/>
              </a:rPr>
              <a:t> -19</a:t>
            </a:r>
            <a:r>
              <a:rPr lang="el-GR" altLang="el-GR" sz="2800" b="1" dirty="0">
                <a:latin typeface="Arial Narrow" panose="020B0606020202030204" pitchFamily="34" charset="0"/>
              </a:rPr>
              <a:t> </a:t>
            </a:r>
          </a:p>
          <a:p>
            <a:pPr lvl="0" fontAlgn="base">
              <a:lnSpc>
                <a:spcPct val="100000"/>
              </a:lnSpc>
              <a:spcAft>
                <a:spcPct val="0"/>
              </a:spcAft>
            </a:pPr>
            <a:r>
              <a:rPr lang="el-GR" altLang="el-GR" sz="2800" b="1" dirty="0">
                <a:latin typeface="Arial Narrow" panose="020B0606020202030204" pitchFamily="34" charset="0"/>
              </a:rPr>
              <a:t>(Κατεπείγουσα ανάγκη οφειλόμενη σε γεγονότα απρόβλεπτα για την αναθέτουσα αρχή) </a:t>
            </a:r>
          </a:p>
          <a:p>
            <a:endParaRPr lang="el-GR" altLang="el-GR" sz="2800" b="1" dirty="0">
              <a:latin typeface="Arial Narrow" panose="020B060602020203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119728395"/>
              </p:ext>
            </p:extLst>
          </p:nvPr>
        </p:nvGraphicFramePr>
        <p:xfrm>
          <a:off x="351692" y="999724"/>
          <a:ext cx="10816493" cy="5297550"/>
        </p:xfrm>
        <a:graphic>
          <a:graphicData uri="http://schemas.openxmlformats.org/drawingml/2006/table">
            <a:tbl>
              <a:tblPr/>
              <a:tblGrid>
                <a:gridCol w="1025754">
                  <a:extLst>
                    <a:ext uri="{9D8B030D-6E8A-4147-A177-3AD203B41FA5}">
                      <a16:colId xmlns:a16="http://schemas.microsoft.com/office/drawing/2014/main" val="20000"/>
                    </a:ext>
                  </a:extLst>
                </a:gridCol>
                <a:gridCol w="1588097">
                  <a:extLst>
                    <a:ext uri="{9D8B030D-6E8A-4147-A177-3AD203B41FA5}">
                      <a16:colId xmlns:a16="http://schemas.microsoft.com/office/drawing/2014/main" val="20001"/>
                    </a:ext>
                  </a:extLst>
                </a:gridCol>
                <a:gridCol w="6911097">
                  <a:extLst>
                    <a:ext uri="{9D8B030D-6E8A-4147-A177-3AD203B41FA5}">
                      <a16:colId xmlns:a16="http://schemas.microsoft.com/office/drawing/2014/main" val="20002"/>
                    </a:ext>
                  </a:extLst>
                </a:gridCol>
                <a:gridCol w="1291545">
                  <a:extLst>
                    <a:ext uri="{9D8B030D-6E8A-4147-A177-3AD203B41FA5}">
                      <a16:colId xmlns:a16="http://schemas.microsoft.com/office/drawing/2014/main" val="20003"/>
                    </a:ext>
                  </a:extLst>
                </a:gridCol>
              </a:tblGrid>
              <a:tr h="558687">
                <a:tc gridSpan="4">
                  <a:txBody>
                    <a:bodyPr/>
                    <a:lstStyle/>
                    <a:p>
                      <a:pPr fontAlgn="ctr">
                        <a:lnSpc>
                          <a:spcPct val="115000"/>
                        </a:lnSpc>
                        <a:spcAft>
                          <a:spcPts val="0"/>
                        </a:spcAft>
                      </a:pPr>
                      <a:br>
                        <a:rPr lang="el-GR" sz="1200" i="1" u="sng" kern="1200" dirty="0">
                          <a:solidFill>
                            <a:srgbClr val="000000"/>
                          </a:solidFill>
                          <a:effectLst/>
                          <a:latin typeface="Arial Narrow" panose="020B0606020202030204" pitchFamily="34" charset="0"/>
                          <a:ea typeface="Times New Roman"/>
                          <a:cs typeface="Arial"/>
                        </a:rPr>
                      </a:br>
                      <a:r>
                        <a:rPr lang="el-GR" sz="1200" b="1" i="1" u="sng" kern="1200" dirty="0">
                          <a:solidFill>
                            <a:srgbClr val="000000"/>
                          </a:solidFill>
                          <a:effectLst/>
                          <a:latin typeface="Arial Narrow" panose="020B0606020202030204" pitchFamily="34" charset="0"/>
                          <a:ea typeface="Times New Roman"/>
                          <a:cs typeface="Arial"/>
                        </a:rPr>
                        <a:t>EKTAKTEΣ ΥΠΟΓΡΑΦΕΙΣΕΣ ΣΥΜΒΑΣΕΙΣ ΟΙΚΟΝΟΜΙΚΟΥ ΕΤΟΥΣ 2020  (ΛΟΓΩ COVID)    </a:t>
                      </a:r>
                      <a:endParaRPr lang="el-GR" sz="1200" b="1" dirty="0">
                        <a:effectLst/>
                        <a:latin typeface="Arial Narrow" panose="020B0606020202030204" pitchFamily="34" charset="0"/>
                        <a:ea typeface="Calibri"/>
                        <a:cs typeface="Times New Roman"/>
                      </a:endParaRPr>
                    </a:p>
                  </a:txBody>
                  <a:tcPr marL="6405" marR="6405" marT="6405" marB="0" anchor="ctr">
                    <a:lnL>
                      <a:noFill/>
                    </a:lnL>
                    <a:lnR>
                      <a:noFill/>
                    </a:lnR>
                    <a:lnT>
                      <a:noFill/>
                    </a:lnT>
                    <a:lnB>
                      <a:noFill/>
                    </a:lnB>
                    <a:solidFill>
                      <a:srgbClr val="FFFFFF"/>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223029">
                <a:tc>
                  <a:txBody>
                    <a:bodyPr/>
                    <a:lstStyle/>
                    <a:p>
                      <a:pP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 1/2020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algn="just"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Κατεπείγουσα παροχή υπηρεσιών απολύμανσης στις εγκαταστάσεις και στα κτήρια του ΕΜΠ </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15.500,00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1"/>
                  </a:ext>
                </a:extLst>
              </a:tr>
              <a:tr h="375985">
                <a:tc>
                  <a:txBody>
                    <a:bodyPr/>
                    <a:lstStyle/>
                    <a:p>
                      <a:pP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 3/2020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algn="just"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Προμήθεια 10 Φορητών Η/Υ για την επίτευξη της εξ αποστάσεως παροχής εργασίας με τη χρήση ηλεκτρονικών μέσων</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7.812,00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2"/>
                  </a:ext>
                </a:extLst>
              </a:tr>
              <a:tr h="375985">
                <a:tc>
                  <a:txBody>
                    <a:bodyPr/>
                    <a:lstStyle/>
                    <a:p>
                      <a:pP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 5/2020 </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algn="just" fontAlgn="b">
                        <a:lnSpc>
                          <a:spcPct val="115000"/>
                        </a:lnSpc>
                        <a:spcAft>
                          <a:spcPts val="0"/>
                        </a:spcAft>
                      </a:pPr>
                      <a:r>
                        <a:rPr lang="el-GR" sz="1200" kern="1200" dirty="0" err="1">
                          <a:solidFill>
                            <a:srgbClr val="000000"/>
                          </a:solidFill>
                          <a:effectLst/>
                          <a:latin typeface="Arial Narrow" panose="020B0606020202030204" pitchFamily="34" charset="0"/>
                          <a:ea typeface="Times New Roman"/>
                          <a:cs typeface="Arial"/>
                        </a:rPr>
                        <a:t>Αμεση</a:t>
                      </a:r>
                      <a:r>
                        <a:rPr lang="el-GR" sz="1200" kern="1200" dirty="0">
                          <a:solidFill>
                            <a:srgbClr val="000000"/>
                          </a:solidFill>
                          <a:effectLst/>
                          <a:latin typeface="Arial Narrow" panose="020B0606020202030204" pitchFamily="34" charset="0"/>
                          <a:ea typeface="Times New Roman"/>
                          <a:cs typeface="Arial"/>
                        </a:rPr>
                        <a:t> παροχή υπηρεσιών εξειδικευμένης επαναληπτικής απολύμανσης – </a:t>
                      </a:r>
                      <a:r>
                        <a:rPr lang="el-GR" sz="1200" kern="1200" dirty="0" err="1">
                          <a:solidFill>
                            <a:srgbClr val="000000"/>
                          </a:solidFill>
                          <a:effectLst/>
                          <a:latin typeface="Arial Narrow" panose="020B0606020202030204" pitchFamily="34" charset="0"/>
                          <a:ea typeface="Times New Roman"/>
                          <a:cs typeface="Arial"/>
                        </a:rPr>
                        <a:t>μικροβιοκτονίας</a:t>
                      </a:r>
                      <a:r>
                        <a:rPr lang="el-GR" sz="1200" kern="1200" dirty="0">
                          <a:solidFill>
                            <a:srgbClr val="000000"/>
                          </a:solidFill>
                          <a:effectLst/>
                          <a:latin typeface="Arial Narrow" panose="020B0606020202030204" pitchFamily="34" charset="0"/>
                          <a:ea typeface="Times New Roman"/>
                          <a:cs typeface="Arial"/>
                        </a:rPr>
                        <a:t> των εγκαταστάσεων και κτηρίων του ΕΜΠ</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7.303,60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3"/>
                  </a:ext>
                </a:extLst>
              </a:tr>
              <a:tr h="868721">
                <a:tc>
                  <a:txBody>
                    <a:bodyPr/>
                    <a:lstStyle/>
                    <a:p>
                      <a:pPr>
                        <a:lnSpc>
                          <a:spcPct val="115000"/>
                        </a:lnSpc>
                        <a:spcAft>
                          <a:spcPts val="0"/>
                        </a:spcAft>
                      </a:pPr>
                      <a:r>
                        <a:rPr lang="en-US" sz="1200" kern="1200" dirty="0">
                          <a:solidFill>
                            <a:srgbClr val="000000"/>
                          </a:solidFill>
                          <a:effectLst/>
                          <a:latin typeface="Arial Narrow" panose="020B0606020202030204" pitchFamily="34" charset="0"/>
                          <a:ea typeface="Times New Roman"/>
                          <a:cs typeface="Arial"/>
                        </a:rPr>
                        <a:t>19/2020,  </a:t>
                      </a:r>
                      <a:endParaRPr lang="el-GR" sz="1200" kern="1200" dirty="0">
                        <a:solidFill>
                          <a:srgbClr val="000000"/>
                        </a:solidFill>
                        <a:effectLst/>
                        <a:latin typeface="Arial Narrow" panose="020B0606020202030204" pitchFamily="34" charset="0"/>
                        <a:ea typeface="Times New Roman"/>
                        <a:cs typeface="Arial"/>
                      </a:endParaRPr>
                    </a:p>
                    <a:p>
                      <a:pPr>
                        <a:lnSpc>
                          <a:spcPct val="115000"/>
                        </a:lnSpc>
                        <a:spcAft>
                          <a:spcPts val="0"/>
                        </a:spcAft>
                      </a:pPr>
                      <a:r>
                        <a:rPr lang="en-US" sz="1200" kern="1200" dirty="0">
                          <a:solidFill>
                            <a:srgbClr val="000000"/>
                          </a:solidFill>
                          <a:effectLst/>
                          <a:latin typeface="Arial Narrow" panose="020B0606020202030204" pitchFamily="34" charset="0"/>
                          <a:ea typeface="Times New Roman"/>
                          <a:cs typeface="Arial"/>
                        </a:rPr>
                        <a:t>20/2020,</a:t>
                      </a:r>
                      <a:endParaRPr lang="el-GR" sz="1200" dirty="0">
                        <a:effectLst/>
                        <a:latin typeface="Arial Narrow" panose="020B0606020202030204" pitchFamily="34" charset="0"/>
                        <a:ea typeface="Calibri"/>
                        <a:cs typeface="Times New Roman"/>
                      </a:endParaRPr>
                    </a:p>
                    <a:p>
                      <a:pPr>
                        <a:lnSpc>
                          <a:spcPct val="115000"/>
                        </a:lnSpc>
                        <a:spcAft>
                          <a:spcPts val="0"/>
                        </a:spcAft>
                      </a:pPr>
                      <a:r>
                        <a:rPr lang="en-US" sz="1200" kern="1200" dirty="0">
                          <a:solidFill>
                            <a:srgbClr val="000000"/>
                          </a:solidFill>
                          <a:effectLst/>
                          <a:latin typeface="Arial Narrow" panose="020B0606020202030204" pitchFamily="34" charset="0"/>
                          <a:ea typeface="Times New Roman"/>
                          <a:cs typeface="Arial"/>
                        </a:rPr>
                        <a:t>21/2020,</a:t>
                      </a:r>
                      <a:endParaRPr lang="el-GR" sz="1200" dirty="0">
                        <a:effectLst/>
                        <a:latin typeface="Arial Narrow" panose="020B0606020202030204" pitchFamily="34" charset="0"/>
                        <a:ea typeface="Calibri"/>
                        <a:cs typeface="Times New Roman"/>
                      </a:endParaRPr>
                    </a:p>
                    <a:p>
                      <a:pPr>
                        <a:lnSpc>
                          <a:spcPct val="115000"/>
                        </a:lnSpc>
                        <a:spcAft>
                          <a:spcPts val="0"/>
                        </a:spcAft>
                      </a:pPr>
                      <a:r>
                        <a:rPr lang="en-US" sz="1200" kern="1200" dirty="0">
                          <a:solidFill>
                            <a:srgbClr val="000000"/>
                          </a:solidFill>
                          <a:effectLst/>
                          <a:latin typeface="Arial Narrow" panose="020B0606020202030204" pitchFamily="34" charset="0"/>
                          <a:ea typeface="Times New Roman"/>
                          <a:cs typeface="Arial"/>
                        </a:rPr>
                        <a:t>22/2020</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algn="just"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Για την κατεπείγουσα προμήθεια ειδών ατομικής υγιεινής/συλλογικής προστασίας από τη διάδοση του </a:t>
                      </a:r>
                      <a:r>
                        <a:rPr lang="el-GR" sz="1200" kern="1200" dirty="0" err="1">
                          <a:solidFill>
                            <a:srgbClr val="000000"/>
                          </a:solidFill>
                          <a:effectLst/>
                          <a:latin typeface="Arial Narrow" panose="020B0606020202030204" pitchFamily="34" charset="0"/>
                          <a:ea typeface="Times New Roman"/>
                          <a:cs typeface="Arial"/>
                        </a:rPr>
                        <a:t>κορωνοϊού</a:t>
                      </a:r>
                      <a:r>
                        <a:rPr lang="el-GR" sz="1200" kern="1200" dirty="0">
                          <a:solidFill>
                            <a:srgbClr val="000000"/>
                          </a:solidFill>
                          <a:effectLst/>
                          <a:latin typeface="Arial Narrow" panose="020B0606020202030204" pitchFamily="34" charset="0"/>
                          <a:ea typeface="Times New Roman"/>
                          <a:cs typeface="Arial"/>
                        </a:rPr>
                        <a:t> COVID-19 για την εύρυθμη λειτουργία του Ιδρύματος και την ομαλή εκτέλεση των διοικητικών και εκπαιδευτικών του διαδικασιών, κατόπιν διαδικασίας διαπραγμάτευσης χωρίς προηγούμενη δημοσίευση σύμφωνα με την παρ. 2 </a:t>
                      </a:r>
                      <a:r>
                        <a:rPr lang="el-GR" sz="1200" kern="1200" dirty="0" err="1">
                          <a:solidFill>
                            <a:srgbClr val="000000"/>
                          </a:solidFill>
                          <a:effectLst/>
                          <a:latin typeface="Arial Narrow" panose="020B0606020202030204" pitchFamily="34" charset="0"/>
                          <a:ea typeface="Times New Roman"/>
                          <a:cs typeface="Arial"/>
                        </a:rPr>
                        <a:t>περ</a:t>
                      </a:r>
                      <a:r>
                        <a:rPr lang="el-GR" sz="1200" kern="1200" dirty="0">
                          <a:solidFill>
                            <a:srgbClr val="000000"/>
                          </a:solidFill>
                          <a:effectLst/>
                          <a:latin typeface="Arial Narrow" panose="020B0606020202030204" pitchFamily="34" charset="0"/>
                          <a:ea typeface="Times New Roman"/>
                          <a:cs typeface="Arial"/>
                        </a:rPr>
                        <a:t>. </a:t>
                      </a:r>
                      <a:r>
                        <a:rPr lang="el-GR" sz="1200" kern="1200" dirty="0" err="1">
                          <a:solidFill>
                            <a:srgbClr val="000000"/>
                          </a:solidFill>
                          <a:effectLst/>
                          <a:latin typeface="Arial Narrow" panose="020B0606020202030204" pitchFamily="34" charset="0"/>
                          <a:ea typeface="Times New Roman"/>
                          <a:cs typeface="Arial"/>
                        </a:rPr>
                        <a:t>γ΄</a:t>
                      </a:r>
                      <a:r>
                        <a:rPr lang="el-GR" sz="1200" kern="1200" dirty="0">
                          <a:solidFill>
                            <a:srgbClr val="000000"/>
                          </a:solidFill>
                          <a:effectLst/>
                          <a:latin typeface="Arial Narrow" panose="020B0606020202030204" pitchFamily="34" charset="0"/>
                          <a:ea typeface="Times New Roman"/>
                          <a:cs typeface="Arial"/>
                        </a:rPr>
                        <a:t> του άρθρου 32 του ν. 4412/2016 (προστατευτικά γάντια μιας χρήσης, προστατευτικές μάσκες, αντισηπτικά υγρά &amp; </a:t>
                      </a:r>
                      <a:r>
                        <a:rPr lang="el-GR" sz="1200" kern="1200" dirty="0" err="1">
                          <a:solidFill>
                            <a:srgbClr val="000000"/>
                          </a:solidFill>
                          <a:effectLst/>
                          <a:latin typeface="Arial Narrow" panose="020B0606020202030204" pitchFamily="34" charset="0"/>
                          <a:ea typeface="Times New Roman"/>
                          <a:cs typeface="Arial"/>
                        </a:rPr>
                        <a:t>επιτοίχιες</a:t>
                      </a:r>
                      <a:r>
                        <a:rPr lang="el-GR" sz="1200" kern="1200" dirty="0">
                          <a:solidFill>
                            <a:srgbClr val="000000"/>
                          </a:solidFill>
                          <a:effectLst/>
                          <a:latin typeface="Arial Narrow" panose="020B0606020202030204" pitchFamily="34" charset="0"/>
                          <a:ea typeface="Times New Roman"/>
                          <a:cs typeface="Arial"/>
                        </a:rPr>
                        <a:t> θήκες)</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45.137,55</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4"/>
                  </a:ext>
                </a:extLst>
              </a:tr>
              <a:tr h="558687">
                <a:tc>
                  <a:txBody>
                    <a:bodyPr/>
                    <a:lstStyle/>
                    <a:p>
                      <a:pPr algn="just">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23/2020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algn="just">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Για την προμήθεια ειδών ατομικής υγιεινής/συλλογικής προστασίας από τη διάδοση του </a:t>
                      </a:r>
                      <a:r>
                        <a:rPr lang="el-GR" sz="1200" kern="1200" dirty="0" err="1">
                          <a:solidFill>
                            <a:srgbClr val="000000"/>
                          </a:solidFill>
                          <a:effectLst/>
                          <a:latin typeface="Arial Narrow" panose="020B0606020202030204" pitchFamily="34" charset="0"/>
                          <a:ea typeface="Times New Roman"/>
                          <a:cs typeface="Arial"/>
                        </a:rPr>
                        <a:t>κορωνοϊού</a:t>
                      </a:r>
                      <a:r>
                        <a:rPr lang="el-GR" sz="1200" kern="1200" dirty="0">
                          <a:solidFill>
                            <a:srgbClr val="000000"/>
                          </a:solidFill>
                          <a:effectLst/>
                          <a:latin typeface="Arial Narrow" panose="020B0606020202030204" pitchFamily="34" charset="0"/>
                          <a:ea typeface="Times New Roman"/>
                          <a:cs typeface="Arial"/>
                        </a:rPr>
                        <a:t> COVID-19 και συναφούς υγειονομικού υλικού (δωρεά στο νοσοκομείο Ευαγγελισμός)</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Calibri"/>
                        </a:rPr>
                        <a:t>                       </a:t>
                      </a:r>
                      <a:r>
                        <a:rPr lang="el-GR" sz="1200" kern="1200">
                          <a:solidFill>
                            <a:srgbClr val="000000"/>
                          </a:solidFill>
                          <a:effectLst/>
                          <a:latin typeface="Arial Narrow" panose="020B0606020202030204" pitchFamily="34" charset="0"/>
                          <a:ea typeface="Times New Roman"/>
                          <a:cs typeface="Arial"/>
                        </a:rPr>
                        <a:t>45.449,00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5"/>
                  </a:ext>
                </a:extLst>
              </a:tr>
              <a:tr h="375985">
                <a:tc>
                  <a:txBody>
                    <a:bodyPr/>
                    <a:lstStyle/>
                    <a:p>
                      <a:pPr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32/2020</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Προμήθεια αδειών χρήσης για </a:t>
                      </a:r>
                      <a:r>
                        <a:rPr lang="el-GR" sz="1200" kern="1200" dirty="0" err="1">
                          <a:solidFill>
                            <a:srgbClr val="000000"/>
                          </a:solidFill>
                          <a:effectLst/>
                          <a:latin typeface="Arial Narrow" panose="020B0606020202030204" pitchFamily="34" charset="0"/>
                          <a:ea typeface="Times New Roman"/>
                          <a:cs typeface="Arial"/>
                        </a:rPr>
                        <a:t>Webex</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23.019,36</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6"/>
                  </a:ext>
                </a:extLst>
              </a:tr>
              <a:tr h="1083952">
                <a:tc>
                  <a:txBody>
                    <a:bodyPr/>
                    <a:lstStyle/>
                    <a:p>
                      <a:pPr>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40/2020, </a:t>
                      </a:r>
                    </a:p>
                    <a:p>
                      <a:pPr>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41/2020</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algn="just">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Για την προμήθεια υγειονομικού υλικού (μέσων ατομικής υγιεινής και συλλογικής προστασίας) στο πλαίσιο υλοποίησης του έργου με τίτλο «ΥΠΟΣΤΗΡΙΞΗ ΤΗΣ ΑΣΦΑΛΟΥΣ ΚΑΙ ΟΜΑΛΗΣ ΕΠΑΝΑΛΕΙΤΟΥΡΓΙΑΣ ΤΩΝ ΠΡΟΒΛΕΠΟΜΕΝΩΝ ΕΚΠΑΙΔΕΥΤΙΚΩΝ ΔΡΑΣΤΗΡΙΟΤΗΤΩΝ ΤΩΝ Α.Ε.Ι. ΜΕ ΤΗΝ ΠΑΡΟΧΗ ΥΓΕΙΟΝΟΜΙΚΟΥ ΥΛΙΚΟΥ ΣΤΟΥΣ ΦΟΙΤΗΤΕΣ ΤΟΥ EΘΝΙΚΟΥ ΜΕΤΣΟΒΙΟΥ ΠΟΛΥΤΕΧΝΕΙΟΥ» και κωδικό 2020ΣΕ04600084(ΣΑΕ 046), κατόπιν διαδικασίας απευθείας ανάθεσης, σύμφωνα με το άρθρο 118 του ν. 4412/2016 (προστατευτικές μάσκες, αντισηπτικά υγρά &amp; </a:t>
                      </a:r>
                      <a:r>
                        <a:rPr lang="el-GR" sz="1200" kern="1200" dirty="0" err="1">
                          <a:solidFill>
                            <a:srgbClr val="000000"/>
                          </a:solidFill>
                          <a:effectLst/>
                          <a:latin typeface="Arial Narrow" panose="020B0606020202030204" pitchFamily="34" charset="0"/>
                          <a:ea typeface="Times New Roman"/>
                          <a:cs typeface="Arial"/>
                        </a:rPr>
                        <a:t>επιτοίχιες</a:t>
                      </a:r>
                      <a:r>
                        <a:rPr lang="el-GR" sz="1200" kern="1200" dirty="0">
                          <a:solidFill>
                            <a:srgbClr val="000000"/>
                          </a:solidFill>
                          <a:effectLst/>
                          <a:latin typeface="Arial Narrow" panose="020B0606020202030204" pitchFamily="34" charset="0"/>
                          <a:ea typeface="Times New Roman"/>
                          <a:cs typeface="Arial"/>
                        </a:rPr>
                        <a:t> θήκες)</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65.035,23</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7"/>
                  </a:ext>
                </a:extLst>
              </a:tr>
              <a:tr h="653490">
                <a:tc>
                  <a:txBody>
                    <a:bodyPr/>
                    <a:lstStyle/>
                    <a:p>
                      <a:pPr fontAlgn="b">
                        <a:lnSpc>
                          <a:spcPct val="115000"/>
                        </a:lnSpc>
                        <a:spcAft>
                          <a:spcPts val="0"/>
                        </a:spcAft>
                      </a:pPr>
                      <a:r>
                        <a:rPr lang="el-GR" sz="1200" kern="1200">
                          <a:solidFill>
                            <a:srgbClr val="000000"/>
                          </a:solidFill>
                          <a:effectLst/>
                          <a:latin typeface="Arial Narrow" panose="020B0606020202030204" pitchFamily="34" charset="0"/>
                          <a:ea typeface="Times New Roman"/>
                          <a:cs typeface="Arial"/>
                        </a:rPr>
                        <a:t>72/2020</a:t>
                      </a:r>
                      <a:endParaRPr lang="el-GR" sz="120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gridSpan="2">
                  <a:txBody>
                    <a:bodyPr/>
                    <a:lstStyle/>
                    <a:p>
                      <a:pPr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Για την κατεπείγουσα προμήθεια ιατρικού εξοπλισμού και ιατρικών αναλωσίμων, για την αντιμετώπιση πιθανού ή επιβεβαιωμένου περιστατικού COVID-19, κατόπιν διαδικασίας διαπραγμάτευσης χωρίς προηγούμενη δημοσίευση σύμφωνα με την παρ. 2 </a:t>
                      </a:r>
                      <a:r>
                        <a:rPr lang="el-GR" sz="1200" kern="1200" dirty="0" err="1">
                          <a:solidFill>
                            <a:srgbClr val="000000"/>
                          </a:solidFill>
                          <a:effectLst/>
                          <a:latin typeface="Arial Narrow" panose="020B0606020202030204" pitchFamily="34" charset="0"/>
                          <a:ea typeface="Times New Roman"/>
                          <a:cs typeface="Arial"/>
                        </a:rPr>
                        <a:t>περ</a:t>
                      </a:r>
                      <a:r>
                        <a:rPr lang="el-GR" sz="1200" kern="1200" dirty="0">
                          <a:solidFill>
                            <a:srgbClr val="000000"/>
                          </a:solidFill>
                          <a:effectLst/>
                          <a:latin typeface="Arial Narrow" panose="020B0606020202030204" pitchFamily="34" charset="0"/>
                          <a:ea typeface="Times New Roman"/>
                          <a:cs typeface="Arial"/>
                        </a:rPr>
                        <a:t>. </a:t>
                      </a:r>
                      <a:r>
                        <a:rPr lang="el-GR" sz="1200" kern="1200" dirty="0" err="1">
                          <a:solidFill>
                            <a:srgbClr val="000000"/>
                          </a:solidFill>
                          <a:effectLst/>
                          <a:latin typeface="Arial Narrow" panose="020B0606020202030204" pitchFamily="34" charset="0"/>
                          <a:ea typeface="Times New Roman"/>
                          <a:cs typeface="Arial"/>
                        </a:rPr>
                        <a:t>γ΄</a:t>
                      </a:r>
                      <a:r>
                        <a:rPr lang="el-GR" sz="1200" kern="1200" dirty="0">
                          <a:solidFill>
                            <a:srgbClr val="000000"/>
                          </a:solidFill>
                          <a:effectLst/>
                          <a:latin typeface="Arial Narrow" panose="020B0606020202030204" pitchFamily="34" charset="0"/>
                          <a:ea typeface="Times New Roman"/>
                          <a:cs typeface="Arial"/>
                        </a:rPr>
                        <a:t> του άρθρου 32 του ν. 4412/2016 (για τον εξοπλισμό του ιατρείου της </a:t>
                      </a:r>
                      <a:r>
                        <a:rPr lang="el-GR" sz="1200" kern="1200" dirty="0" err="1">
                          <a:solidFill>
                            <a:srgbClr val="000000"/>
                          </a:solidFill>
                          <a:effectLst/>
                          <a:latin typeface="Arial Narrow" panose="020B0606020202030204" pitchFamily="34" charset="0"/>
                          <a:ea typeface="Times New Roman"/>
                          <a:cs typeface="Arial"/>
                        </a:rPr>
                        <a:t>Πολυτεχνειούπολης</a:t>
                      </a:r>
                      <a:r>
                        <a:rPr lang="el-GR" sz="1200" kern="1200" dirty="0">
                          <a:solidFill>
                            <a:srgbClr val="000000"/>
                          </a:solidFill>
                          <a:effectLst/>
                          <a:latin typeface="Arial Narrow" panose="020B0606020202030204" pitchFamily="34" charset="0"/>
                          <a:ea typeface="Times New Roman"/>
                          <a:cs typeface="Arial"/>
                        </a:rPr>
                        <a:t>)</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hMerge="1">
                  <a:txBody>
                    <a:bodyPr/>
                    <a:lstStyle/>
                    <a:p>
                      <a:endParaRPr lang="el-GR"/>
                    </a:p>
                  </a:txBody>
                  <a:tcPr/>
                </a:tc>
                <a:tc>
                  <a:txBody>
                    <a:bodyPr/>
                    <a:lstStyle/>
                    <a:p>
                      <a:pPr algn="r" fontAlgn="b">
                        <a:lnSpc>
                          <a:spcPct val="115000"/>
                        </a:lnSpc>
                        <a:spcAft>
                          <a:spcPts val="0"/>
                        </a:spcAft>
                      </a:pPr>
                      <a:r>
                        <a:rPr lang="el-GR" sz="1200" kern="1200" dirty="0">
                          <a:solidFill>
                            <a:srgbClr val="000000"/>
                          </a:solidFill>
                          <a:effectLst/>
                          <a:latin typeface="Arial Narrow" panose="020B0606020202030204" pitchFamily="34" charset="0"/>
                          <a:ea typeface="Times New Roman"/>
                          <a:cs typeface="Arial"/>
                        </a:rPr>
                        <a:t>5.130,50</a:t>
                      </a:r>
                      <a:endParaRPr lang="el-GR" sz="1200"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8"/>
                  </a:ext>
                </a:extLst>
              </a:tr>
              <a:tr h="223029">
                <a:tc>
                  <a:txBody>
                    <a:bodyPr/>
                    <a:lstStyle/>
                    <a:p>
                      <a:pPr fontAlgn="b">
                        <a:lnSpc>
                          <a:spcPct val="115000"/>
                        </a:lnSpc>
                        <a:spcAft>
                          <a:spcPts val="0"/>
                        </a:spcAft>
                      </a:pPr>
                      <a:endParaRPr lang="el-GR" sz="1200" b="1"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a:txBody>
                    <a:bodyPr/>
                    <a:lstStyle/>
                    <a:p>
                      <a:pPr>
                        <a:lnSpc>
                          <a:spcPct val="115000"/>
                        </a:lnSpc>
                      </a:pPr>
                      <a:endParaRPr lang="el-GR" sz="1200" b="1" dirty="0">
                        <a:effectLst/>
                        <a:latin typeface="Arial Narrow" panose="020B0606020202030204" pitchFamily="34" charset="0"/>
                        <a:cs typeface="Times New Roman"/>
                      </a:endParaRPr>
                    </a:p>
                  </a:txBody>
                  <a:tcPr marL="6405" marR="6405" marT="6405" marB="0" anchor="b">
                    <a:lnL>
                      <a:noFill/>
                    </a:lnL>
                    <a:lnR>
                      <a:noFill/>
                    </a:lnR>
                    <a:lnT>
                      <a:noFill/>
                    </a:lnT>
                    <a:lnB>
                      <a:noFill/>
                    </a:lnB>
                    <a:solidFill>
                      <a:srgbClr val="FFFFFF"/>
                    </a:solidFill>
                  </a:tcPr>
                </a:tc>
                <a:tc>
                  <a:txBody>
                    <a:bodyPr/>
                    <a:lstStyle/>
                    <a:p>
                      <a:pPr marL="0" marR="0" lvl="0" indent="0" algn="r" defTabSz="914400" rtl="0" eaLnBrk="1" fontAlgn="auto" latinLnBrk="0" hangingPunct="1">
                        <a:lnSpc>
                          <a:spcPct val="115000"/>
                        </a:lnSpc>
                        <a:spcBef>
                          <a:spcPts val="0"/>
                        </a:spcBef>
                        <a:spcAft>
                          <a:spcPts val="0"/>
                        </a:spcAft>
                        <a:buClrTx/>
                        <a:buSzTx/>
                        <a:buFontTx/>
                        <a:buNone/>
                        <a:tabLst/>
                        <a:defRPr/>
                      </a:pPr>
                      <a:r>
                        <a:rPr lang="el-GR" sz="1200" b="1" kern="1200" dirty="0">
                          <a:solidFill>
                            <a:srgbClr val="000000"/>
                          </a:solidFill>
                          <a:effectLst/>
                          <a:latin typeface="Arial Narrow" panose="020B0606020202030204" pitchFamily="34" charset="0"/>
                          <a:ea typeface="Times New Roman"/>
                          <a:cs typeface="Arial"/>
                        </a:rPr>
                        <a:t>ΣΥΝΟΛΟ</a:t>
                      </a:r>
                      <a:endParaRPr lang="el-GR" sz="1200" b="1"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tc>
                  <a:txBody>
                    <a:bodyPr/>
                    <a:lstStyle/>
                    <a:p>
                      <a:pPr algn="r" fontAlgn="b">
                        <a:lnSpc>
                          <a:spcPct val="115000"/>
                        </a:lnSpc>
                        <a:spcAft>
                          <a:spcPts val="0"/>
                        </a:spcAft>
                      </a:pPr>
                      <a:r>
                        <a:rPr lang="el-GR" sz="1200" b="1" kern="1200" dirty="0">
                          <a:solidFill>
                            <a:srgbClr val="000000"/>
                          </a:solidFill>
                          <a:effectLst/>
                          <a:latin typeface="Arial Narrow" panose="020B0606020202030204" pitchFamily="34" charset="0"/>
                          <a:ea typeface="Times New Roman"/>
                          <a:cs typeface="Arial"/>
                        </a:rPr>
                        <a:t>214.387,24</a:t>
                      </a:r>
                      <a:endParaRPr lang="el-GR" sz="1200" b="1" dirty="0">
                        <a:effectLst/>
                        <a:latin typeface="Arial Narrow" panose="020B0606020202030204" pitchFamily="34" charset="0"/>
                        <a:ea typeface="Calibri"/>
                        <a:cs typeface="Times New Roman"/>
                      </a:endParaRPr>
                    </a:p>
                  </a:txBody>
                  <a:tcPr marL="6405" marR="6405" marT="6405" marB="0" anchor="b">
                    <a:lnL>
                      <a:noFill/>
                    </a:lnL>
                    <a:lnR>
                      <a:noFill/>
                    </a:lnR>
                    <a:lnT>
                      <a:noFill/>
                    </a:lnT>
                    <a:lnB>
                      <a:noFill/>
                    </a:lnB>
                    <a:solidFill>
                      <a:srgbClr val="FFFFFF"/>
                    </a:solidFill>
                  </a:tcPr>
                </a:tc>
                <a:extLst>
                  <a:ext uri="{0D108BD9-81ED-4DB2-BD59-A6C34878D82A}">
                    <a16:rowId xmlns:a16="http://schemas.microsoft.com/office/drawing/2014/main" val="10009"/>
                  </a:ext>
                </a:extLst>
              </a:tr>
            </a:tbl>
          </a:graphicData>
        </a:graphic>
      </p:graphicFrame>
      <p:sp>
        <p:nvSpPr>
          <p:cNvPr id="2" name="Slide Number Placeholder 1">
            <a:extLst>
              <a:ext uri="{FF2B5EF4-FFF2-40B4-BE49-F238E27FC236}">
                <a16:creationId xmlns:a16="http://schemas.microsoft.com/office/drawing/2014/main" id="{3F14DB25-CC92-43F2-8AAD-F95800202C32}"/>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10504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a:extLst>
              <a:ext uri="{FF2B5EF4-FFF2-40B4-BE49-F238E27FC236}">
                <a16:creationId xmlns:a16="http://schemas.microsoft.com/office/drawing/2014/main" id="{66769309-8ED8-4424-A35F-4C15A37AF132}"/>
              </a:ext>
            </a:extLst>
          </p:cNvPr>
          <p:cNvGraphicFramePr/>
          <p:nvPr>
            <p:extLst>
              <p:ext uri="{D42A27DB-BD31-4B8C-83A1-F6EECF244321}">
                <p14:modId xmlns:p14="http://schemas.microsoft.com/office/powerpoint/2010/main" val="2391211551"/>
              </p:ext>
            </p:extLst>
          </p:nvPr>
        </p:nvGraphicFramePr>
        <p:xfrm>
          <a:off x="2649898" y="1164979"/>
          <a:ext cx="4478694"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
            <a:extLst>
              <a:ext uri="{FF2B5EF4-FFF2-40B4-BE49-F238E27FC236}">
                <a16:creationId xmlns:a16="http://schemas.microsoft.com/office/drawing/2014/main" id="{AF7C210B-1948-4195-AEF8-7FE87C6B3094}"/>
              </a:ext>
            </a:extLst>
          </p:cNvPr>
          <p:cNvSpPr txBox="1"/>
          <p:nvPr/>
        </p:nvSpPr>
        <p:spPr>
          <a:xfrm>
            <a:off x="5937382" y="6490340"/>
            <a:ext cx="914400" cy="18661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50,06%</a:t>
            </a:r>
            <a:endParaRPr lang="el-GR" sz="1400" dirty="0">
              <a:solidFill>
                <a:schemeClr val="bg2">
                  <a:lumMod val="50000"/>
                </a:schemeClr>
              </a:solidFill>
            </a:endParaRPr>
          </a:p>
        </p:txBody>
      </p:sp>
      <p:sp>
        <p:nvSpPr>
          <p:cNvPr id="13" name="TextBox 1">
            <a:extLst>
              <a:ext uri="{FF2B5EF4-FFF2-40B4-BE49-F238E27FC236}">
                <a16:creationId xmlns:a16="http://schemas.microsoft.com/office/drawing/2014/main" id="{71A4BF88-8378-40D5-8752-489802B39369}"/>
              </a:ext>
            </a:extLst>
          </p:cNvPr>
          <p:cNvSpPr txBox="1"/>
          <p:nvPr/>
        </p:nvSpPr>
        <p:spPr>
          <a:xfrm>
            <a:off x="4640427" y="6490340"/>
            <a:ext cx="914400" cy="18661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23,49%</a:t>
            </a:r>
            <a:endParaRPr lang="el-GR" sz="1400" dirty="0">
              <a:solidFill>
                <a:schemeClr val="bg2">
                  <a:lumMod val="50000"/>
                </a:schemeClr>
              </a:solidFill>
            </a:endParaRPr>
          </a:p>
        </p:txBody>
      </p:sp>
      <p:sp>
        <p:nvSpPr>
          <p:cNvPr id="14" name="TextBox 1">
            <a:extLst>
              <a:ext uri="{FF2B5EF4-FFF2-40B4-BE49-F238E27FC236}">
                <a16:creationId xmlns:a16="http://schemas.microsoft.com/office/drawing/2014/main" id="{EB4CA1DC-ED4E-495B-96BB-E890FDFCBDB8}"/>
              </a:ext>
            </a:extLst>
          </p:cNvPr>
          <p:cNvSpPr txBox="1"/>
          <p:nvPr/>
        </p:nvSpPr>
        <p:spPr>
          <a:xfrm>
            <a:off x="3159969" y="6490340"/>
            <a:ext cx="914400" cy="18661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26,44%</a:t>
            </a:r>
            <a:endParaRPr lang="el-GR" sz="1400" dirty="0">
              <a:solidFill>
                <a:schemeClr val="bg2">
                  <a:lumMod val="50000"/>
                </a:schemeClr>
              </a:solidFill>
            </a:endParaRPr>
          </a:p>
        </p:txBody>
      </p:sp>
      <p:graphicFrame>
        <p:nvGraphicFramePr>
          <p:cNvPr id="7" name="Chart 6">
            <a:extLst>
              <a:ext uri="{FF2B5EF4-FFF2-40B4-BE49-F238E27FC236}">
                <a16:creationId xmlns:a16="http://schemas.microsoft.com/office/drawing/2014/main" id="{B68CA364-5C04-44CE-90E2-D184DB3B0E04}"/>
              </a:ext>
            </a:extLst>
          </p:cNvPr>
          <p:cNvGraphicFramePr/>
          <p:nvPr>
            <p:extLst>
              <p:ext uri="{D42A27DB-BD31-4B8C-83A1-F6EECF244321}">
                <p14:modId xmlns:p14="http://schemas.microsoft.com/office/powerpoint/2010/main" val="3463686695"/>
              </p:ext>
            </p:extLst>
          </p:nvPr>
        </p:nvGraphicFramePr>
        <p:xfrm>
          <a:off x="7523585" y="1130761"/>
          <a:ext cx="4478694"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
            <a:extLst>
              <a:ext uri="{FF2B5EF4-FFF2-40B4-BE49-F238E27FC236}">
                <a16:creationId xmlns:a16="http://schemas.microsoft.com/office/drawing/2014/main" id="{6227123B-2C51-47D3-9B9E-C8F76AC9397B}"/>
              </a:ext>
            </a:extLst>
          </p:cNvPr>
          <p:cNvSpPr txBox="1"/>
          <p:nvPr/>
        </p:nvSpPr>
        <p:spPr>
          <a:xfrm>
            <a:off x="10811069" y="6456122"/>
            <a:ext cx="914400" cy="18661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97,63%</a:t>
            </a:r>
            <a:endParaRPr lang="el-GR" sz="1400" dirty="0">
              <a:solidFill>
                <a:schemeClr val="bg2">
                  <a:lumMod val="50000"/>
                </a:schemeClr>
              </a:solidFill>
            </a:endParaRPr>
          </a:p>
        </p:txBody>
      </p:sp>
      <p:sp>
        <p:nvSpPr>
          <p:cNvPr id="10" name="TextBox 1">
            <a:extLst>
              <a:ext uri="{FF2B5EF4-FFF2-40B4-BE49-F238E27FC236}">
                <a16:creationId xmlns:a16="http://schemas.microsoft.com/office/drawing/2014/main" id="{7A4F5108-688A-49B6-B55A-6D45A43E0FA4}"/>
              </a:ext>
            </a:extLst>
          </p:cNvPr>
          <p:cNvSpPr txBox="1"/>
          <p:nvPr/>
        </p:nvSpPr>
        <p:spPr>
          <a:xfrm>
            <a:off x="9514114" y="6456122"/>
            <a:ext cx="914400" cy="18661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2,37%</a:t>
            </a:r>
            <a:endParaRPr lang="el-GR" sz="1400" dirty="0">
              <a:solidFill>
                <a:schemeClr val="bg2">
                  <a:lumMod val="50000"/>
                </a:schemeClr>
              </a:solidFill>
            </a:endParaRPr>
          </a:p>
        </p:txBody>
      </p:sp>
      <p:sp>
        <p:nvSpPr>
          <p:cNvPr id="11" name="TextBox 1">
            <a:extLst>
              <a:ext uri="{FF2B5EF4-FFF2-40B4-BE49-F238E27FC236}">
                <a16:creationId xmlns:a16="http://schemas.microsoft.com/office/drawing/2014/main" id="{5F5EE776-17FC-4B74-91EA-F89F4FDC3CD4}"/>
              </a:ext>
            </a:extLst>
          </p:cNvPr>
          <p:cNvSpPr txBox="1"/>
          <p:nvPr/>
        </p:nvSpPr>
        <p:spPr>
          <a:xfrm>
            <a:off x="8033656" y="6456122"/>
            <a:ext cx="914400" cy="186612"/>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solidFill>
                  <a:schemeClr val="bg2">
                    <a:lumMod val="50000"/>
                  </a:schemeClr>
                </a:solidFill>
              </a:rPr>
              <a:t>0,00%</a:t>
            </a:r>
            <a:endParaRPr lang="el-GR" sz="1400" dirty="0">
              <a:solidFill>
                <a:schemeClr val="bg2">
                  <a:lumMod val="50000"/>
                </a:schemeClr>
              </a:solidFill>
            </a:endParaRPr>
          </a:p>
        </p:txBody>
      </p:sp>
      <p:sp>
        <p:nvSpPr>
          <p:cNvPr id="15" name="Title 1">
            <a:extLst>
              <a:ext uri="{FF2B5EF4-FFF2-40B4-BE49-F238E27FC236}">
                <a16:creationId xmlns:a16="http://schemas.microsoft.com/office/drawing/2014/main" id="{0D943C3C-FB7C-4468-8095-F0E0F381C7B3}"/>
              </a:ext>
            </a:extLst>
          </p:cNvPr>
          <p:cNvSpPr txBox="1">
            <a:spLocks/>
          </p:cNvSpPr>
          <p:nvPr/>
        </p:nvSpPr>
        <p:spPr>
          <a:xfrm>
            <a:off x="0" y="0"/>
            <a:ext cx="12192000" cy="570452"/>
          </a:xfrm>
          <a:prstGeom prst="rect">
            <a:avLst/>
          </a:prstGeom>
        </p:spPr>
        <p:txBody>
          <a:bodyPr anchor="b" anchorCtr="0"/>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el-GR" sz="2800" b="1" dirty="0">
                <a:latin typeface="Arial Narrow" panose="020B0606020202030204" pitchFamily="34" charset="0"/>
              </a:rPr>
              <a:t>Σ</a:t>
            </a:r>
            <a:r>
              <a:rPr lang="el-GR" altLang="el-GR" sz="2800" b="1" dirty="0">
                <a:latin typeface="Arial Narrow" panose="020B0606020202030204" pitchFamily="34" charset="0"/>
              </a:rPr>
              <a:t>ύ</a:t>
            </a:r>
            <a:r>
              <a:rPr lang="en-US" altLang="el-GR" sz="2800" b="1" dirty="0">
                <a:latin typeface="Arial Narrow" panose="020B0606020202030204" pitchFamily="34" charset="0"/>
              </a:rPr>
              <a:t>ν</a:t>
            </a:r>
            <a:r>
              <a:rPr lang="el-GR" altLang="el-GR" sz="2800" b="1" dirty="0">
                <a:latin typeface="Arial Narrow" panose="020B0606020202030204" pitchFamily="34" charset="0"/>
              </a:rPr>
              <a:t>ο</a:t>
            </a:r>
            <a:r>
              <a:rPr lang="en-US" altLang="el-GR" sz="2800" b="1" dirty="0">
                <a:latin typeface="Arial Narrow" panose="020B0606020202030204" pitchFamily="34" charset="0"/>
              </a:rPr>
              <a:t>λ</a:t>
            </a:r>
            <a:r>
              <a:rPr lang="el-GR" altLang="el-GR" sz="2800" b="1" dirty="0">
                <a:latin typeface="Arial Narrow" panose="020B0606020202030204" pitchFamily="34" charset="0"/>
              </a:rPr>
              <a:t>ο</a:t>
            </a:r>
            <a:r>
              <a:rPr lang="en-US" altLang="el-GR" sz="2800" b="1" dirty="0">
                <a:latin typeface="Arial Narrow" panose="020B0606020202030204" pitchFamily="34" charset="0"/>
              </a:rPr>
              <a:t> </a:t>
            </a:r>
            <a:r>
              <a:rPr lang="el-GR" altLang="el-GR" sz="2800" b="1" dirty="0">
                <a:latin typeface="Arial Narrow" panose="020B0606020202030204" pitchFamily="34" charset="0"/>
              </a:rPr>
              <a:t>δ</a:t>
            </a:r>
            <a:r>
              <a:rPr lang="en-US" altLang="el-GR" sz="2800" b="1" dirty="0">
                <a:latin typeface="Arial Narrow" panose="020B0606020202030204" pitchFamily="34" charset="0"/>
              </a:rPr>
              <a:t>ι</a:t>
            </a:r>
            <a:r>
              <a:rPr lang="el-GR" altLang="el-GR" sz="2800" b="1" dirty="0">
                <a:latin typeface="Arial Narrow" panose="020B0606020202030204" pitchFamily="34" charset="0"/>
              </a:rPr>
              <a:t>α</a:t>
            </a:r>
            <a:r>
              <a:rPr lang="en-US" altLang="el-GR" sz="2800" b="1" dirty="0">
                <a:latin typeface="Arial Narrow" panose="020B0606020202030204" pitchFamily="34" charset="0"/>
              </a:rPr>
              <a:t>γ</a:t>
            </a:r>
            <a:r>
              <a:rPr lang="el-GR" altLang="el-GR" sz="2800" b="1" dirty="0">
                <a:latin typeface="Arial Narrow" panose="020B0606020202030204" pitchFamily="34" charset="0"/>
              </a:rPr>
              <a:t>ω</a:t>
            </a:r>
            <a:r>
              <a:rPr lang="en-US" altLang="el-GR" sz="2800" b="1" dirty="0">
                <a:latin typeface="Arial Narrow" panose="020B0606020202030204" pitchFamily="34" charset="0"/>
              </a:rPr>
              <a:t>ν</a:t>
            </a:r>
            <a:r>
              <a:rPr lang="el-GR" altLang="el-GR" sz="2800" b="1" dirty="0">
                <a:latin typeface="Arial Narrow" panose="020B0606020202030204" pitchFamily="34" charset="0"/>
              </a:rPr>
              <a:t>ι</a:t>
            </a:r>
            <a:r>
              <a:rPr lang="en-US" altLang="el-GR" sz="2800" b="1" dirty="0">
                <a:latin typeface="Arial Narrow" panose="020B0606020202030204" pitchFamily="34" charset="0"/>
              </a:rPr>
              <a:t>σ</a:t>
            </a:r>
            <a:r>
              <a:rPr lang="el-GR" altLang="el-GR" sz="2800" b="1" dirty="0">
                <a:latin typeface="Arial Narrow" panose="020B0606020202030204" pitchFamily="34" charset="0"/>
              </a:rPr>
              <a:t>μ</a:t>
            </a:r>
            <a:r>
              <a:rPr lang="en-US" altLang="el-GR" sz="2800" b="1" dirty="0">
                <a:latin typeface="Arial Narrow" panose="020B0606020202030204" pitchFamily="34" charset="0"/>
              </a:rPr>
              <a:t>ώ</a:t>
            </a:r>
            <a:r>
              <a:rPr lang="el-GR" altLang="el-GR" sz="2800" b="1" dirty="0">
                <a:latin typeface="Arial Narrow" panose="020B0606020202030204" pitchFamily="34" charset="0"/>
              </a:rPr>
              <a:t>ν</a:t>
            </a:r>
            <a:r>
              <a:rPr lang="en-US" altLang="el-GR" sz="2800" b="1" dirty="0">
                <a:latin typeface="Arial Narrow" panose="020B0606020202030204" pitchFamily="34" charset="0"/>
              </a:rPr>
              <a:t> </a:t>
            </a:r>
            <a:r>
              <a:rPr lang="el-GR" altLang="el-GR" sz="2800" b="1" dirty="0">
                <a:latin typeface="Arial Narrow" panose="020B0606020202030204" pitchFamily="34" charset="0"/>
              </a:rPr>
              <a:t>γ</a:t>
            </a:r>
            <a:r>
              <a:rPr lang="en-US" altLang="el-GR" sz="2800" b="1" dirty="0">
                <a:latin typeface="Arial Narrow" panose="020B0606020202030204" pitchFamily="34" charset="0"/>
              </a:rPr>
              <a:t>ια </a:t>
            </a:r>
            <a:r>
              <a:rPr lang="en-US" altLang="el-GR" sz="2800" b="1" dirty="0" err="1">
                <a:latin typeface="Arial Narrow" panose="020B0606020202030204" pitchFamily="34" charset="0"/>
              </a:rPr>
              <a:t>το</a:t>
            </a:r>
            <a:r>
              <a:rPr lang="en-US" altLang="el-GR" sz="2800" b="1" dirty="0">
                <a:latin typeface="Arial Narrow" panose="020B0606020202030204" pitchFamily="34" charset="0"/>
              </a:rPr>
              <a:t> </a:t>
            </a:r>
            <a:r>
              <a:rPr lang="en-US" altLang="el-GR" sz="2800" b="1" dirty="0" err="1">
                <a:latin typeface="Arial Narrow" panose="020B0606020202030204" pitchFamily="34" charset="0"/>
              </a:rPr>
              <a:t>έτος</a:t>
            </a:r>
            <a:r>
              <a:rPr lang="en-US" altLang="el-GR" sz="2800" b="1" dirty="0">
                <a:latin typeface="Arial Narrow" panose="020B0606020202030204" pitchFamily="34" charset="0"/>
              </a:rPr>
              <a:t> 2020 </a:t>
            </a:r>
            <a:r>
              <a:rPr lang="el-GR" altLang="el-GR" sz="2800" b="1" dirty="0">
                <a:latin typeface="Arial Narrow" panose="020B0606020202030204" pitchFamily="34" charset="0"/>
              </a:rPr>
              <a:t>α</a:t>
            </a:r>
            <a:r>
              <a:rPr lang="en-US" altLang="el-GR" sz="2800" b="1" dirty="0">
                <a:latin typeface="Arial Narrow" panose="020B0606020202030204" pitchFamily="34" charset="0"/>
              </a:rPr>
              <a:t>ν</a:t>
            </a:r>
            <a:r>
              <a:rPr lang="el-GR" altLang="el-GR" sz="2800" b="1" dirty="0">
                <a:latin typeface="Arial Narrow" panose="020B0606020202030204" pitchFamily="34" charset="0"/>
              </a:rPr>
              <a:t>ά</a:t>
            </a:r>
            <a:r>
              <a:rPr lang="en-US" altLang="el-GR" sz="2800" b="1" dirty="0">
                <a:latin typeface="Arial Narrow" panose="020B0606020202030204" pitchFamily="34" charset="0"/>
              </a:rPr>
              <a:t> </a:t>
            </a:r>
            <a:r>
              <a:rPr lang="el-GR" altLang="el-GR" sz="2800" b="1" dirty="0">
                <a:latin typeface="Arial Narrow" panose="020B0606020202030204" pitchFamily="34" charset="0"/>
              </a:rPr>
              <a:t>κ</a:t>
            </a:r>
            <a:r>
              <a:rPr lang="en-US" altLang="el-GR" sz="2800" b="1" dirty="0">
                <a:latin typeface="Arial Narrow" panose="020B0606020202030204" pitchFamily="34" charset="0"/>
              </a:rPr>
              <a:t>α</a:t>
            </a:r>
            <a:r>
              <a:rPr lang="el-GR" altLang="el-GR" sz="2800" b="1" dirty="0">
                <a:latin typeface="Arial Narrow" panose="020B0606020202030204" pitchFamily="34" charset="0"/>
              </a:rPr>
              <a:t>τ</a:t>
            </a:r>
            <a:r>
              <a:rPr lang="en-US" altLang="el-GR" sz="2800" b="1" dirty="0">
                <a:latin typeface="Arial Narrow" panose="020B0606020202030204" pitchFamily="34" charset="0"/>
              </a:rPr>
              <a:t>η</a:t>
            </a:r>
            <a:r>
              <a:rPr lang="el-GR" altLang="el-GR" sz="2800" b="1" dirty="0">
                <a:latin typeface="Arial Narrow" panose="020B0606020202030204" pitchFamily="34" charset="0"/>
              </a:rPr>
              <a:t>γ</a:t>
            </a:r>
            <a:r>
              <a:rPr lang="en-US" altLang="el-GR" sz="2800" b="1" dirty="0">
                <a:latin typeface="Arial Narrow" panose="020B0606020202030204" pitchFamily="34" charset="0"/>
              </a:rPr>
              <a:t>ο</a:t>
            </a:r>
            <a:r>
              <a:rPr lang="el-GR" altLang="el-GR" sz="2800" b="1" dirty="0">
                <a:latin typeface="Arial Narrow" panose="020B0606020202030204" pitchFamily="34" charset="0"/>
              </a:rPr>
              <a:t>ρ</a:t>
            </a:r>
            <a:r>
              <a:rPr lang="en-US" altLang="el-GR" sz="2800" b="1" dirty="0">
                <a:latin typeface="Arial Narrow" panose="020B0606020202030204" pitchFamily="34" charset="0"/>
              </a:rPr>
              <a:t>ί</a:t>
            </a:r>
            <a:r>
              <a:rPr lang="el-GR" altLang="el-GR" sz="2800" b="1" dirty="0">
                <a:latin typeface="Arial Narrow" panose="020B0606020202030204" pitchFamily="34" charset="0"/>
              </a:rPr>
              <a:t>α</a:t>
            </a:r>
            <a:r>
              <a:rPr lang="en-US" altLang="el-GR" sz="2800" b="1" dirty="0">
                <a:latin typeface="Arial Narrow" panose="020B0606020202030204" pitchFamily="34" charset="0"/>
              </a:rPr>
              <a:t>  </a:t>
            </a:r>
            <a:endParaRPr lang="el-GR" altLang="el-GR" sz="2800" b="1" dirty="0">
              <a:latin typeface="Arial Narrow" panose="020B0606020202030204" pitchFamily="34" charset="0"/>
            </a:endParaRPr>
          </a:p>
        </p:txBody>
      </p:sp>
      <p:sp>
        <p:nvSpPr>
          <p:cNvPr id="2" name="Callout: Bent Line 1">
            <a:extLst>
              <a:ext uri="{FF2B5EF4-FFF2-40B4-BE49-F238E27FC236}">
                <a16:creationId xmlns:a16="http://schemas.microsoft.com/office/drawing/2014/main" id="{315F95A5-E039-4795-851E-E92C7704FA2C}"/>
              </a:ext>
            </a:extLst>
          </p:cNvPr>
          <p:cNvSpPr/>
          <p:nvPr/>
        </p:nvSpPr>
        <p:spPr>
          <a:xfrm>
            <a:off x="942392" y="1950102"/>
            <a:ext cx="1455576" cy="438539"/>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atin typeface="Arial Narrow" panose="020B0606020202030204" pitchFamily="34" charset="0"/>
              </a:rPr>
              <a:t>2.9</a:t>
            </a:r>
            <a:r>
              <a:rPr lang="en-US" sz="1600" dirty="0">
                <a:latin typeface="Arial Narrow" panose="020B0606020202030204" pitchFamily="34" charset="0"/>
              </a:rPr>
              <a:t>74.181,42</a:t>
            </a:r>
            <a:r>
              <a:rPr lang="el-GR" sz="1600" dirty="0">
                <a:latin typeface="Arial Narrow" panose="020B0606020202030204" pitchFamily="34" charset="0"/>
              </a:rPr>
              <a:t> € </a:t>
            </a:r>
          </a:p>
        </p:txBody>
      </p:sp>
      <p:sp>
        <p:nvSpPr>
          <p:cNvPr id="16" name="Callout: Bent Line 15">
            <a:extLst>
              <a:ext uri="{FF2B5EF4-FFF2-40B4-BE49-F238E27FC236}">
                <a16:creationId xmlns:a16="http://schemas.microsoft.com/office/drawing/2014/main" id="{22B0A549-ED42-49CD-9097-4F0D096437D8}"/>
              </a:ext>
            </a:extLst>
          </p:cNvPr>
          <p:cNvSpPr/>
          <p:nvPr/>
        </p:nvSpPr>
        <p:spPr>
          <a:xfrm>
            <a:off x="942392" y="3447829"/>
            <a:ext cx="1455576" cy="438539"/>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a:latin typeface="Arial Narrow" panose="020B0606020202030204" pitchFamily="34" charset="0"/>
              </a:rPr>
              <a:t>2.843.107,76 € </a:t>
            </a:r>
          </a:p>
        </p:txBody>
      </p:sp>
      <p:sp>
        <p:nvSpPr>
          <p:cNvPr id="17" name="Callout: Bent Line 16">
            <a:extLst>
              <a:ext uri="{FF2B5EF4-FFF2-40B4-BE49-F238E27FC236}">
                <a16:creationId xmlns:a16="http://schemas.microsoft.com/office/drawing/2014/main" id="{94A76951-FFEC-41D2-8B07-095E9855B636}"/>
              </a:ext>
            </a:extLst>
          </p:cNvPr>
          <p:cNvSpPr/>
          <p:nvPr/>
        </p:nvSpPr>
        <p:spPr>
          <a:xfrm>
            <a:off x="926593" y="4707901"/>
            <a:ext cx="1455576" cy="438539"/>
          </a:xfrm>
          <a:prstGeom prst="borderCallout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Arial Narrow" panose="020B0606020202030204" pitchFamily="34" charset="0"/>
              </a:rPr>
              <a:t>4.200.000,00</a:t>
            </a:r>
            <a:r>
              <a:rPr lang="el-GR" sz="1600" dirty="0">
                <a:latin typeface="Arial Narrow" panose="020B0606020202030204" pitchFamily="34" charset="0"/>
              </a:rPr>
              <a:t> € </a:t>
            </a:r>
          </a:p>
        </p:txBody>
      </p:sp>
      <p:sp>
        <p:nvSpPr>
          <p:cNvPr id="3" name="TextBox 2">
            <a:extLst>
              <a:ext uri="{FF2B5EF4-FFF2-40B4-BE49-F238E27FC236}">
                <a16:creationId xmlns:a16="http://schemas.microsoft.com/office/drawing/2014/main" id="{E2241718-6702-4BFF-AE1F-BE89CDE048EF}"/>
              </a:ext>
            </a:extLst>
          </p:cNvPr>
          <p:cNvSpPr txBox="1"/>
          <p:nvPr/>
        </p:nvSpPr>
        <p:spPr>
          <a:xfrm>
            <a:off x="152397" y="5249081"/>
            <a:ext cx="2087431" cy="369332"/>
          </a:xfrm>
          <a:prstGeom prst="rect">
            <a:avLst/>
          </a:prstGeom>
          <a:noFill/>
        </p:spPr>
        <p:txBody>
          <a:bodyPr wrap="none" rtlCol="0">
            <a:spAutoFit/>
          </a:bodyPr>
          <a:lstStyle/>
          <a:p>
            <a:r>
              <a:rPr lang="en-US" dirty="0">
                <a:latin typeface="Arial Narrow" panose="020B0606020202030204" pitchFamily="34" charset="0"/>
              </a:rPr>
              <a:t>Κ</a:t>
            </a:r>
            <a:r>
              <a:rPr lang="el-GR" dirty="0">
                <a:latin typeface="Arial Narrow" panose="020B0606020202030204" pitchFamily="34" charset="0"/>
              </a:rPr>
              <a:t>α</a:t>
            </a:r>
            <a:r>
              <a:rPr lang="en-US" dirty="0">
                <a:latin typeface="Arial Narrow" panose="020B0606020202030204" pitchFamily="34" charset="0"/>
              </a:rPr>
              <a:t>θ</a:t>
            </a:r>
            <a:r>
              <a:rPr lang="el-GR" dirty="0">
                <a:latin typeface="Arial Narrow" panose="020B0606020202030204" pitchFamily="34" charset="0"/>
              </a:rPr>
              <a:t>α</a:t>
            </a:r>
            <a:r>
              <a:rPr lang="en-US" dirty="0">
                <a:latin typeface="Arial Narrow" panose="020B0606020202030204" pitchFamily="34" charset="0"/>
              </a:rPr>
              <a:t>ρ</a:t>
            </a:r>
            <a:r>
              <a:rPr lang="el-GR" dirty="0">
                <a:latin typeface="Arial Narrow" panose="020B0606020202030204" pitchFamily="34" charset="0"/>
              </a:rPr>
              <a:t>ι</a:t>
            </a:r>
            <a:r>
              <a:rPr lang="en-US" dirty="0">
                <a:latin typeface="Arial Narrow" panose="020B0606020202030204" pitchFamily="34" charset="0"/>
              </a:rPr>
              <a:t>ό</a:t>
            </a:r>
            <a:r>
              <a:rPr lang="el-GR" dirty="0">
                <a:latin typeface="Arial Narrow" panose="020B0606020202030204" pitchFamily="34" charset="0"/>
              </a:rPr>
              <a:t>τ</a:t>
            </a:r>
            <a:r>
              <a:rPr lang="en-US" dirty="0">
                <a:latin typeface="Arial Narrow" panose="020B0606020202030204" pitchFamily="34" charset="0"/>
              </a:rPr>
              <a:t>η</a:t>
            </a:r>
            <a:r>
              <a:rPr lang="el-GR" dirty="0">
                <a:latin typeface="Arial Narrow" panose="020B0606020202030204" pitchFamily="34" charset="0"/>
              </a:rPr>
              <a:t>τ</a:t>
            </a:r>
            <a:r>
              <a:rPr lang="en-US" dirty="0">
                <a:latin typeface="Arial Narrow" panose="020B0606020202030204" pitchFamily="34" charset="0"/>
              </a:rPr>
              <a:t>α (2+1 </a:t>
            </a:r>
            <a:r>
              <a:rPr lang="el-GR" dirty="0">
                <a:latin typeface="Arial Narrow" panose="020B0606020202030204" pitchFamily="34" charset="0"/>
              </a:rPr>
              <a:t>έ</a:t>
            </a:r>
            <a:r>
              <a:rPr lang="en-US" dirty="0">
                <a:latin typeface="Arial Narrow" panose="020B0606020202030204" pitchFamily="34" charset="0"/>
              </a:rPr>
              <a:t>τ</a:t>
            </a:r>
            <a:r>
              <a:rPr lang="el-GR" dirty="0">
                <a:latin typeface="Arial Narrow" panose="020B0606020202030204" pitchFamily="34" charset="0"/>
              </a:rPr>
              <a:t>η</a:t>
            </a:r>
            <a:r>
              <a:rPr lang="en-US" dirty="0">
                <a:latin typeface="Arial Narrow" panose="020B0606020202030204" pitchFamily="34" charset="0"/>
              </a:rPr>
              <a:t>)</a:t>
            </a:r>
            <a:endParaRPr lang="el-GR" dirty="0">
              <a:latin typeface="Arial Narrow" panose="020B0606020202030204" pitchFamily="34" charset="0"/>
            </a:endParaRPr>
          </a:p>
        </p:txBody>
      </p:sp>
      <p:sp>
        <p:nvSpPr>
          <p:cNvPr id="4" name="TextBox 3">
            <a:extLst>
              <a:ext uri="{FF2B5EF4-FFF2-40B4-BE49-F238E27FC236}">
                <a16:creationId xmlns:a16="http://schemas.microsoft.com/office/drawing/2014/main" id="{F03F735D-7DB3-46B9-9382-8CCAB2871989}"/>
              </a:ext>
            </a:extLst>
          </p:cNvPr>
          <p:cNvSpPr txBox="1"/>
          <p:nvPr/>
        </p:nvSpPr>
        <p:spPr>
          <a:xfrm>
            <a:off x="189721" y="3886368"/>
            <a:ext cx="577402" cy="369332"/>
          </a:xfrm>
          <a:prstGeom prst="rect">
            <a:avLst/>
          </a:prstGeom>
          <a:noFill/>
        </p:spPr>
        <p:txBody>
          <a:bodyPr wrap="none" rtlCol="0">
            <a:spAutoFit/>
          </a:bodyPr>
          <a:lstStyle/>
          <a:p>
            <a:r>
              <a:rPr lang="en-US" dirty="0">
                <a:latin typeface="Arial Narrow" panose="020B0606020202030204" pitchFamily="34" charset="0"/>
              </a:rPr>
              <a:t>Π</a:t>
            </a:r>
            <a:r>
              <a:rPr lang="el-GR" dirty="0">
                <a:latin typeface="Arial Narrow" panose="020B0606020202030204" pitchFamily="34" charset="0"/>
              </a:rPr>
              <a:t>Δ</a:t>
            </a:r>
            <a:r>
              <a:rPr lang="en-US" dirty="0">
                <a:latin typeface="Arial Narrow" panose="020B0606020202030204" pitchFamily="34" charset="0"/>
              </a:rPr>
              <a:t>Ε</a:t>
            </a:r>
            <a:endParaRPr lang="el-GR" dirty="0">
              <a:latin typeface="Arial Narrow" panose="020B0606020202030204" pitchFamily="34" charset="0"/>
            </a:endParaRPr>
          </a:p>
        </p:txBody>
      </p:sp>
      <p:sp>
        <p:nvSpPr>
          <p:cNvPr id="5" name="TextBox 4">
            <a:extLst>
              <a:ext uri="{FF2B5EF4-FFF2-40B4-BE49-F238E27FC236}">
                <a16:creationId xmlns:a16="http://schemas.microsoft.com/office/drawing/2014/main" id="{2D02EFD1-6821-42E0-B7FB-F384479D1D4A}"/>
              </a:ext>
            </a:extLst>
          </p:cNvPr>
          <p:cNvSpPr txBox="1"/>
          <p:nvPr/>
        </p:nvSpPr>
        <p:spPr>
          <a:xfrm>
            <a:off x="47614" y="2388641"/>
            <a:ext cx="923651" cy="369332"/>
          </a:xfrm>
          <a:prstGeom prst="rect">
            <a:avLst/>
          </a:prstGeom>
          <a:noFill/>
        </p:spPr>
        <p:txBody>
          <a:bodyPr wrap="none" rtlCol="0">
            <a:spAutoFit/>
          </a:bodyPr>
          <a:lstStyle/>
          <a:p>
            <a:r>
              <a:rPr lang="en-US" dirty="0">
                <a:latin typeface="Arial Narrow" panose="020B0606020202030204" pitchFamily="34" charset="0"/>
              </a:rPr>
              <a:t>Τα</a:t>
            </a:r>
            <a:r>
              <a:rPr lang="en-US" dirty="0" err="1">
                <a:latin typeface="Arial Narrow" panose="020B0606020202030204" pitchFamily="34" charset="0"/>
              </a:rPr>
              <a:t>κτικός</a:t>
            </a:r>
            <a:endParaRPr lang="el-GR" dirty="0">
              <a:latin typeface="Arial Narrow" panose="020B0606020202030204" pitchFamily="34" charset="0"/>
            </a:endParaRPr>
          </a:p>
        </p:txBody>
      </p:sp>
      <p:sp>
        <p:nvSpPr>
          <p:cNvPr id="6" name="Slide Number Placeholder 5">
            <a:extLst>
              <a:ext uri="{FF2B5EF4-FFF2-40B4-BE49-F238E27FC236}">
                <a16:creationId xmlns:a16="http://schemas.microsoft.com/office/drawing/2014/main" id="{BAAB8E7B-E618-4D0F-BAFA-BDD9175C882B}"/>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1117054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D2AA4839-602E-42CB-9A9B-67CD4BE75EC8}"/>
              </a:ext>
            </a:extLst>
          </p:cNvPr>
          <p:cNvGraphicFramePr/>
          <p:nvPr>
            <p:extLst>
              <p:ext uri="{D42A27DB-BD31-4B8C-83A1-F6EECF244321}">
                <p14:modId xmlns:p14="http://schemas.microsoft.com/office/powerpoint/2010/main" val="555997757"/>
              </p:ext>
            </p:extLst>
          </p:nvPr>
        </p:nvGraphicFramePr>
        <p:xfrm>
          <a:off x="342123" y="1119673"/>
          <a:ext cx="10661779" cy="521581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 8">
            <a:extLst>
              <a:ext uri="{FF2B5EF4-FFF2-40B4-BE49-F238E27FC236}">
                <a16:creationId xmlns:a16="http://schemas.microsoft.com/office/drawing/2014/main" id="{F22EA9B5-3F03-4942-8BEA-F6809F3D6E5D}"/>
              </a:ext>
            </a:extLst>
          </p:cNvPr>
          <p:cNvGraphicFramePr/>
          <p:nvPr>
            <p:extLst>
              <p:ext uri="{D42A27DB-BD31-4B8C-83A1-F6EECF244321}">
                <p14:modId xmlns:p14="http://schemas.microsoft.com/office/powerpoint/2010/main" val="3475240927"/>
              </p:ext>
            </p:extLst>
          </p:nvPr>
        </p:nvGraphicFramePr>
        <p:xfrm>
          <a:off x="8218030" y="1321282"/>
          <a:ext cx="3658284" cy="2819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a:extLst>
              <a:ext uri="{FF2B5EF4-FFF2-40B4-BE49-F238E27FC236}">
                <a16:creationId xmlns:a16="http://schemas.microsoft.com/office/drawing/2014/main" id="{CB4F82E9-30B7-4937-9B83-E733C8208BEC}"/>
              </a:ext>
            </a:extLst>
          </p:cNvPr>
          <p:cNvGraphicFramePr/>
          <p:nvPr>
            <p:extLst>
              <p:ext uri="{D42A27DB-BD31-4B8C-83A1-F6EECF244321}">
                <p14:modId xmlns:p14="http://schemas.microsoft.com/office/powerpoint/2010/main" val="616018212"/>
              </p:ext>
            </p:extLst>
          </p:nvPr>
        </p:nvGraphicFramePr>
        <p:xfrm>
          <a:off x="8300451" y="4552078"/>
          <a:ext cx="3493443" cy="9380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4">
            <a:extLst>
              <a:ext uri="{FF2B5EF4-FFF2-40B4-BE49-F238E27FC236}">
                <a16:creationId xmlns:a16="http://schemas.microsoft.com/office/drawing/2014/main" id="{FB7714F8-29AE-4B89-BAFC-F8218A09D5F3}"/>
              </a:ext>
            </a:extLst>
          </p:cNvPr>
          <p:cNvSpPr>
            <a:spLocks noGrp="1"/>
          </p:cNvSpPr>
          <p:nvPr>
            <p:ph type="ctrTitle"/>
          </p:nvPr>
        </p:nvSpPr>
        <p:spPr>
          <a:xfrm>
            <a:off x="0" y="0"/>
            <a:ext cx="12192000" cy="909733"/>
          </a:xfrm>
        </p:spPr>
        <p:txBody>
          <a:bodyPr>
            <a:noAutofit/>
          </a:bodyPr>
          <a:lstStyle/>
          <a:p>
            <a:pPr algn="ctr"/>
            <a:br>
              <a:rPr lang="el-GR" altLang="el-GR" sz="2800" b="1" dirty="0">
                <a:solidFill>
                  <a:srgbClr val="000000"/>
                </a:solidFill>
                <a:latin typeface="+mn-lt"/>
              </a:rPr>
            </a:br>
            <a:br>
              <a:rPr lang="en-US" altLang="el-GR" sz="2800" b="1" dirty="0">
                <a:solidFill>
                  <a:srgbClr val="000000"/>
                </a:solidFill>
                <a:latin typeface="+mn-lt"/>
              </a:rPr>
            </a:br>
            <a:br>
              <a:rPr lang="en-US" altLang="el-GR" sz="2800" b="1" dirty="0">
                <a:solidFill>
                  <a:srgbClr val="000000"/>
                </a:solidFill>
                <a:latin typeface="+mn-lt"/>
              </a:rPr>
            </a:br>
            <a:r>
              <a:rPr lang="el-GR" altLang="el-GR" sz="2800" b="1" dirty="0">
                <a:solidFill>
                  <a:schemeClr val="tx1">
                    <a:lumMod val="75000"/>
                    <a:lumOff val="25000"/>
                  </a:schemeClr>
                </a:solidFill>
                <a:latin typeface="Arial Narrow" panose="020B0606020202030204" pitchFamily="34" charset="0"/>
              </a:rPr>
              <a:t>Αναλυτικά οικονομικά στοιχεία</a:t>
            </a:r>
            <a:r>
              <a:rPr lang="en-US" altLang="el-GR" sz="2800" b="1" dirty="0">
                <a:solidFill>
                  <a:schemeClr val="tx1">
                    <a:lumMod val="75000"/>
                    <a:lumOff val="25000"/>
                  </a:schemeClr>
                </a:solidFill>
                <a:latin typeface="Arial Narrow" panose="020B0606020202030204" pitchFamily="34" charset="0"/>
              </a:rPr>
              <a:t> </a:t>
            </a:r>
            <a:r>
              <a:rPr lang="el-GR" altLang="el-GR" sz="2800" b="1" dirty="0">
                <a:solidFill>
                  <a:schemeClr val="tx1">
                    <a:lumMod val="75000"/>
                    <a:lumOff val="25000"/>
                  </a:schemeClr>
                </a:solidFill>
                <a:latin typeface="Arial Narrow" panose="020B0606020202030204" pitchFamily="34" charset="0"/>
              </a:rPr>
              <a:t>Τακτικού Προϋπολογισμού</a:t>
            </a:r>
            <a:br>
              <a:rPr lang="en-US" altLang="el-GR" sz="2800" b="1" dirty="0">
                <a:solidFill>
                  <a:schemeClr val="tx1">
                    <a:lumMod val="75000"/>
                    <a:lumOff val="25000"/>
                  </a:schemeClr>
                </a:solidFill>
                <a:latin typeface="Arial Narrow" panose="020B0606020202030204" pitchFamily="34" charset="0"/>
              </a:rPr>
            </a:br>
            <a:r>
              <a:rPr lang="el-GR" altLang="el-GR" sz="2800" b="1" dirty="0">
                <a:solidFill>
                  <a:schemeClr val="tx1">
                    <a:lumMod val="75000"/>
                    <a:lumOff val="25000"/>
                  </a:schemeClr>
                </a:solidFill>
                <a:latin typeface="Arial Narrow" panose="020B0606020202030204" pitchFamily="34" charset="0"/>
              </a:rPr>
              <a:t> </a:t>
            </a:r>
            <a:r>
              <a:rPr lang="en-US" sz="2800" b="1" dirty="0">
                <a:solidFill>
                  <a:schemeClr val="tx1">
                    <a:lumMod val="75000"/>
                    <a:lumOff val="25000"/>
                  </a:schemeClr>
                </a:solidFill>
                <a:latin typeface="Arial Narrow" panose="020B0606020202030204" pitchFamily="34" charset="0"/>
              </a:rPr>
              <a:t>(</a:t>
            </a:r>
            <a:r>
              <a:rPr lang="en-US" sz="2800" b="1" dirty="0" err="1">
                <a:solidFill>
                  <a:schemeClr val="tx1">
                    <a:lumMod val="75000"/>
                    <a:lumOff val="25000"/>
                  </a:schemeClr>
                </a:solidFill>
                <a:latin typeface="Arial Narrow" panose="020B0606020202030204" pitchFamily="34" charset="0"/>
              </a:rPr>
              <a:t>εκτός</a:t>
            </a:r>
            <a:r>
              <a:rPr lang="en-US" sz="2800" b="1" dirty="0">
                <a:solidFill>
                  <a:schemeClr val="tx1">
                    <a:lumMod val="75000"/>
                    <a:lumOff val="25000"/>
                  </a:schemeClr>
                </a:solidFill>
                <a:latin typeface="Arial Narrow" panose="020B0606020202030204" pitchFamily="34" charset="0"/>
              </a:rPr>
              <a:t> </a:t>
            </a:r>
            <a:r>
              <a:rPr lang="en-US" sz="2800" b="1" dirty="0" err="1">
                <a:solidFill>
                  <a:schemeClr val="tx1">
                    <a:lumMod val="75000"/>
                    <a:lumOff val="25000"/>
                  </a:schemeClr>
                </a:solidFill>
                <a:latin typeface="Arial Narrow" panose="020B0606020202030204" pitchFamily="34" charset="0"/>
              </a:rPr>
              <a:t>διετούς</a:t>
            </a:r>
            <a:r>
              <a:rPr lang="en-US" sz="2800" b="1" dirty="0">
                <a:solidFill>
                  <a:schemeClr val="tx1">
                    <a:lumMod val="75000"/>
                    <a:lumOff val="25000"/>
                  </a:schemeClr>
                </a:solidFill>
                <a:latin typeface="Arial Narrow" panose="020B0606020202030204" pitchFamily="34" charset="0"/>
              </a:rPr>
              <a:t> καθα</a:t>
            </a:r>
            <a:r>
              <a:rPr lang="en-US" sz="2800" b="1" dirty="0" err="1">
                <a:solidFill>
                  <a:schemeClr val="tx1">
                    <a:lumMod val="75000"/>
                    <a:lumOff val="25000"/>
                  </a:schemeClr>
                </a:solidFill>
                <a:latin typeface="Arial Narrow" panose="020B0606020202030204" pitchFamily="34" charset="0"/>
              </a:rPr>
              <a:t>ριότητ</a:t>
            </a:r>
            <a:r>
              <a:rPr lang="en-US" sz="2800" b="1" dirty="0">
                <a:solidFill>
                  <a:schemeClr val="tx1">
                    <a:lumMod val="75000"/>
                    <a:lumOff val="25000"/>
                  </a:schemeClr>
                </a:solidFill>
                <a:latin typeface="Arial Narrow" panose="020B0606020202030204" pitchFamily="34" charset="0"/>
              </a:rPr>
              <a:t>ας)</a:t>
            </a:r>
            <a:endParaRPr lang="el-GR" altLang="el-GR" sz="2800" b="1" dirty="0">
              <a:solidFill>
                <a:schemeClr val="tx1">
                  <a:lumMod val="75000"/>
                  <a:lumOff val="25000"/>
                </a:schemeClr>
              </a:solidFill>
              <a:latin typeface="Arial Narrow" panose="020B0606020202030204" pitchFamily="34" charset="0"/>
            </a:endParaRPr>
          </a:p>
        </p:txBody>
      </p:sp>
      <p:sp>
        <p:nvSpPr>
          <p:cNvPr id="2" name="Slide Number Placeholder 1">
            <a:extLst>
              <a:ext uri="{FF2B5EF4-FFF2-40B4-BE49-F238E27FC236}">
                <a16:creationId xmlns:a16="http://schemas.microsoft.com/office/drawing/2014/main" id="{D35B9648-6437-4B44-883C-9B492478E978}"/>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110545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1114</TotalTime>
  <Words>3123</Words>
  <Application>Microsoft Office PowerPoint</Application>
  <PresentationFormat>Widescreen</PresentationFormat>
  <Paragraphs>558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Narrow</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Αναλυτικά οικονομικά στοιχεία Τακτικού Προϋπολογισμού  (εκτός διετούς καθαριότητας)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Ioanna Ilia</dc:creator>
  <cp:lastModifiedBy>Ioanna Ilia</cp:lastModifiedBy>
  <cp:revision>123</cp:revision>
  <dcterms:created xsi:type="dcterms:W3CDTF">2021-01-28T19:32:03Z</dcterms:created>
  <dcterms:modified xsi:type="dcterms:W3CDTF">2021-02-01T06:07:17Z</dcterms:modified>
</cp:coreProperties>
</file>